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</p:sldIdLst>
  <p:sldSz cx="5759958" cy="3240023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printerSettings" Target="printerSettings/printerSettings1.bin"/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Relationship Id="rId11" Type="http://schemas.openxmlformats.org/officeDocument/2006/relationships/slide" Target="slides/slide5.xml"/><Relationship Id="rId12" Type="http://schemas.openxmlformats.org/officeDocument/2006/relationships/slide" Target="slides/slide6.xml"/><Relationship Id="rId13" Type="http://schemas.openxmlformats.org/officeDocument/2006/relationships/slide" Target="slides/slide7.xml"/><Relationship Id="rId14" Type="http://schemas.openxmlformats.org/officeDocument/2006/relationships/slide" Target="slides/slide8.xml"/><Relationship Id="rId15" Type="http://schemas.openxmlformats.org/officeDocument/2006/relationships/slide" Target="slides/slide9.xml"/><Relationship Id="rId16" Type="http://schemas.openxmlformats.org/officeDocument/2006/relationships/slide" Target="slides/slide10.xml"/><Relationship Id="rId17" Type="http://schemas.openxmlformats.org/officeDocument/2006/relationships/slide" Target="slides/slide11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0.png"/></Relationships>
</file>

<file path=ppt/slides/_rels/slide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1.png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.pn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pn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.pn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5.png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6.png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7.png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8.png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5759958" cy="3240023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1410220" y="2654579"/>
            <a:ext cx="2939557" cy="182196"/>
          </a:xfrm>
          <a:prstGeom prst="rect">
            <a:avLst/>
          </a:prstGeom>
          <a:noFill/>
          <a:ln>
            <a:solidFill>
              <a:srgbClr val="000000"/>
            </a:solidFill>
          </a:ln>
        </p:spPr>
        <p:txBody>
          <a:bodyPr wrap="none" bIns="9144" lIns="9144" rIns="9144" tIns="9144">
            <a:spAutoFit/>
          </a:bodyPr>
          <a:lstStyle/>
          <a:p>
            <a:r>
              <a:rPr sz="1434" b="0" i="0">
                <a:solidFill>
                  <a:srgbClr val="003366"/>
                </a:solidFill>
                <a:latin typeface="LMSans10-Bold"/>
              </a:rPr>
              <a:t>2024-2025</a:t>
            </a:r>
            <a:r>
              <a:rPr sz="1434" b="0" i="0">
                <a:solidFill>
                  <a:srgbClr val="003366"/>
                </a:solidFill>
                <a:latin typeface="SimHei"/>
              </a:rPr>
              <a:t>学年专项奖学金申请答辩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2672181" y="2216758"/>
            <a:ext cx="457200" cy="138545"/>
          </a:xfrm>
          <a:prstGeom prst="rect">
            <a:avLst/>
          </a:prstGeom>
          <a:noFill/>
          <a:ln>
            <a:solidFill>
              <a:srgbClr val="000000"/>
            </a:solidFill>
          </a:ln>
        </p:spPr>
        <p:txBody>
          <a:bodyPr wrap="none" bIns="9144" lIns="9144" rIns="9144" tIns="9144">
            <a:spAutoFit/>
          </a:bodyPr>
          <a:lstStyle/>
          <a:p>
            <a:r>
              <a:rPr sz="1090" b="0" i="0">
                <a:solidFill>
                  <a:srgbClr val="555555"/>
                </a:solidFill>
                <a:latin typeface="SimHei"/>
              </a:rPr>
              <a:t>高旭帆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2395092" y="1947455"/>
            <a:ext cx="969819" cy="138545"/>
          </a:xfrm>
          <a:prstGeom prst="rect">
            <a:avLst/>
          </a:prstGeom>
          <a:noFill/>
          <a:ln>
            <a:solidFill>
              <a:srgbClr val="000000"/>
            </a:solidFill>
          </a:ln>
        </p:spPr>
        <p:txBody>
          <a:bodyPr wrap="none" bIns="9144" lIns="9144" rIns="9144" tIns="9144">
            <a:spAutoFit/>
          </a:bodyPr>
          <a:lstStyle/>
          <a:p>
            <a:r>
              <a:rPr sz="1090" b="0" i="0">
                <a:latin typeface="SimHei"/>
              </a:rPr>
              <a:t>生物物理研究所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2395092" y="1705697"/>
            <a:ext cx="969814" cy="138545"/>
          </a:xfrm>
          <a:prstGeom prst="rect">
            <a:avLst/>
          </a:prstGeom>
          <a:noFill/>
          <a:ln>
            <a:solidFill>
              <a:srgbClr val="000000"/>
            </a:solidFill>
          </a:ln>
        </p:spPr>
        <p:txBody>
          <a:bodyPr wrap="none" bIns="9144" lIns="9144" rIns="9144" tIns="9144">
            <a:spAutoFit/>
          </a:bodyPr>
          <a:lstStyle/>
          <a:p>
            <a:r>
              <a:rPr sz="1090" b="0" i="0">
                <a:solidFill>
                  <a:srgbClr val="555555"/>
                </a:solidFill>
                <a:latin typeface="SimHei"/>
              </a:rPr>
              <a:t>学号：</a:t>
            </a:r>
            <a:r>
              <a:rPr sz="1090" b="0" i="0">
                <a:solidFill>
                  <a:srgbClr val="555555"/>
                </a:solidFill>
                <a:latin typeface="LMSans10-Regular"/>
              </a:rPr>
              <a:t>12207134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2325814" y="1488705"/>
            <a:ext cx="1108364" cy="138545"/>
          </a:xfrm>
          <a:prstGeom prst="rect">
            <a:avLst/>
          </a:prstGeom>
          <a:noFill/>
          <a:ln>
            <a:solidFill>
              <a:srgbClr val="000000"/>
            </a:solidFill>
          </a:ln>
        </p:spPr>
        <p:txBody>
          <a:bodyPr wrap="none" bIns="9144" lIns="9144" rIns="9144" tIns="9144">
            <a:spAutoFit/>
          </a:bodyPr>
          <a:lstStyle/>
          <a:p>
            <a:r>
              <a:rPr sz="1090" b="0" i="0">
                <a:solidFill>
                  <a:srgbClr val="555555"/>
                </a:solidFill>
                <a:latin typeface="SimHei"/>
              </a:rPr>
              <a:t>专业：生物物理学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2325814" y="1271713"/>
            <a:ext cx="1108364" cy="138545"/>
          </a:xfrm>
          <a:prstGeom prst="rect">
            <a:avLst/>
          </a:prstGeom>
          <a:noFill/>
          <a:ln>
            <a:solidFill>
              <a:srgbClr val="000000"/>
            </a:solidFill>
          </a:ln>
        </p:spPr>
        <p:txBody>
          <a:bodyPr wrap="none" bIns="9144" lIns="9144" rIns="9144" tIns="9144">
            <a:spAutoFit/>
          </a:bodyPr>
          <a:lstStyle/>
          <a:p>
            <a:r>
              <a:rPr sz="1090" b="0" i="0">
                <a:solidFill>
                  <a:srgbClr val="555555"/>
                </a:solidFill>
                <a:latin typeface="SimHei"/>
              </a:rPr>
              <a:t>年级：直博四年级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2325814" y="1053641"/>
            <a:ext cx="1108364" cy="138545"/>
          </a:xfrm>
          <a:prstGeom prst="rect">
            <a:avLst/>
          </a:prstGeom>
          <a:noFill/>
          <a:ln>
            <a:solidFill>
              <a:srgbClr val="000000"/>
            </a:solidFill>
          </a:ln>
        </p:spPr>
        <p:txBody>
          <a:bodyPr wrap="none" bIns="9144" lIns="9144" rIns="9144" tIns="9144">
            <a:spAutoFit/>
          </a:bodyPr>
          <a:lstStyle/>
          <a:p>
            <a:r>
              <a:rPr sz="1090" b="0" i="0">
                <a:solidFill>
                  <a:srgbClr val="555555"/>
                </a:solidFill>
                <a:latin typeface="SimHei"/>
              </a:rPr>
              <a:t>导师：周如鸿教授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2314384" y="760193"/>
            <a:ext cx="1131228" cy="138545"/>
          </a:xfrm>
          <a:prstGeom prst="rect">
            <a:avLst/>
          </a:prstGeom>
          <a:noFill/>
          <a:ln>
            <a:solidFill>
              <a:srgbClr val="000000"/>
            </a:solidFill>
          </a:ln>
        </p:spPr>
        <p:txBody>
          <a:bodyPr wrap="none" bIns="9144" lIns="9144" rIns="9144" tIns="9144">
            <a:spAutoFit/>
          </a:bodyPr>
          <a:lstStyle/>
          <a:p>
            <a:r>
              <a:rPr sz="1090" b="0" i="0">
                <a:solidFill>
                  <a:srgbClr val="555555"/>
                </a:solidFill>
                <a:latin typeface="LMSans10-Regular"/>
              </a:rPr>
              <a:t>2025</a:t>
            </a:r>
            <a:r>
              <a:rPr sz="1090" b="0" i="0">
                <a:solidFill>
                  <a:srgbClr val="555555"/>
                </a:solidFill>
                <a:latin typeface="SimHei"/>
              </a:rPr>
              <a:t>年</a:t>
            </a:r>
            <a:r>
              <a:rPr sz="1090" b="0" i="0">
                <a:solidFill>
                  <a:srgbClr val="555555"/>
                </a:solidFill>
                <a:latin typeface="LMSans10-Regular"/>
              </a:rPr>
              <a:t>11</a:t>
            </a:r>
            <a:r>
              <a:rPr sz="1090" b="0" i="0">
                <a:solidFill>
                  <a:srgbClr val="555555"/>
                </a:solidFill>
                <a:latin typeface="SimHei"/>
              </a:rPr>
              <a:t>月</a:t>
            </a:r>
            <a:r>
              <a:rPr sz="1090" b="0" i="0">
                <a:solidFill>
                  <a:srgbClr val="555555"/>
                </a:solidFill>
                <a:latin typeface="LMSans10-Regular"/>
              </a:rPr>
              <a:t>5</a:t>
            </a:r>
            <a:r>
              <a:rPr sz="1090" b="0" i="0">
                <a:solidFill>
                  <a:srgbClr val="555555"/>
                </a:solidFill>
                <a:latin typeface="SimHei"/>
              </a:rPr>
              <a:t>日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5759958" cy="3240023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542531" y="3116738"/>
            <a:ext cx="607324" cy="151831"/>
          </a:xfrm>
          <a:prstGeom prst="rect">
            <a:avLst/>
          </a:prstGeom>
          <a:noFill/>
          <a:ln>
            <a:solidFill>
              <a:srgbClr val="000000"/>
            </a:solidFill>
          </a:ln>
        </p:spPr>
        <p:txBody>
          <a:bodyPr wrap="none" bIns="9144" lIns="9144" rIns="9144" tIns="9144">
            <a:spAutoFit/>
          </a:bodyPr>
          <a:lstStyle/>
          <a:p>
            <a:r>
              <a:rPr sz="1195" b="0" i="0">
                <a:solidFill>
                  <a:srgbClr val="003366"/>
                </a:solidFill>
                <a:latin typeface="SimHei"/>
              </a:rPr>
              <a:t>个人承诺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359994" y="2016593"/>
            <a:ext cx="4987499" cy="138545"/>
          </a:xfrm>
          <a:prstGeom prst="rect">
            <a:avLst/>
          </a:prstGeom>
          <a:noFill/>
          <a:ln>
            <a:solidFill>
              <a:srgbClr val="000000"/>
            </a:solidFill>
          </a:ln>
        </p:spPr>
        <p:txBody>
          <a:bodyPr wrap="none" bIns="9144" lIns="9144" rIns="9144" tIns="9144">
            <a:spAutoFit/>
          </a:bodyPr>
          <a:lstStyle/>
          <a:p>
            <a:r>
              <a:rPr sz="1090" b="0" i="0">
                <a:latin typeface="SimHei"/>
              </a:rPr>
              <a:t>本人承诺以上陈述内容属实，均为</a:t>
            </a:r>
            <a:r>
              <a:rPr sz="1090" b="0" i="0">
                <a:latin typeface="LMSans10-Regular"/>
              </a:rPr>
              <a:t>2024-2025</a:t>
            </a:r>
            <a:r>
              <a:rPr sz="1090" b="0" i="0">
                <a:latin typeface="SimHei"/>
              </a:rPr>
              <a:t>学年成绩。用以申请奖学金的科研成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359994" y="1827312"/>
            <a:ext cx="5033635" cy="138545"/>
          </a:xfrm>
          <a:prstGeom prst="rect">
            <a:avLst/>
          </a:prstGeom>
          <a:noFill/>
          <a:ln>
            <a:solidFill>
              <a:srgbClr val="000000"/>
            </a:solidFill>
          </a:ln>
        </p:spPr>
        <p:txBody>
          <a:bodyPr wrap="none" bIns="9144" lIns="9144" rIns="9144" tIns="9144">
            <a:spAutoFit/>
          </a:bodyPr>
          <a:lstStyle/>
          <a:p>
            <a:r>
              <a:rPr sz="1090" b="0" i="0">
                <a:latin typeface="SimHei"/>
              </a:rPr>
              <a:t>果是在前一年</a:t>
            </a:r>
            <a:r>
              <a:rPr sz="1090" b="0" i="0">
                <a:latin typeface="LMSans10-Regular"/>
              </a:rPr>
              <a:t>9</a:t>
            </a:r>
            <a:r>
              <a:rPr sz="1090" b="0" i="0">
                <a:latin typeface="SimHei"/>
              </a:rPr>
              <a:t>月至当年度</a:t>
            </a:r>
            <a:r>
              <a:rPr sz="1090" b="0" i="0">
                <a:latin typeface="LMSans10-Regular"/>
              </a:rPr>
              <a:t>8</a:t>
            </a:r>
            <a:r>
              <a:rPr sz="1090" b="0" i="0">
                <a:latin typeface="SimHei"/>
              </a:rPr>
              <a:t>月时间段内正式发表，或应届毕业生在该时间段内正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359994" y="1638032"/>
            <a:ext cx="4987640" cy="138545"/>
          </a:xfrm>
          <a:prstGeom prst="rect">
            <a:avLst/>
          </a:prstGeom>
          <a:noFill/>
          <a:ln>
            <a:solidFill>
              <a:srgbClr val="000000"/>
            </a:solidFill>
          </a:ln>
        </p:spPr>
        <p:txBody>
          <a:bodyPr wrap="none" bIns="9144" lIns="9144" rIns="9144" tIns="9144">
            <a:spAutoFit/>
          </a:bodyPr>
          <a:lstStyle/>
          <a:p>
            <a:r>
              <a:rPr sz="1090" b="0" i="0">
                <a:latin typeface="SimHei"/>
              </a:rPr>
              <a:t>式录用，且该成果未参评过往届评奖评优。浙江大学为科研论文第一单位。本人政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359994" y="1448751"/>
            <a:ext cx="4987640" cy="138545"/>
          </a:xfrm>
          <a:prstGeom prst="rect">
            <a:avLst/>
          </a:prstGeom>
          <a:noFill/>
          <a:ln>
            <a:solidFill>
              <a:srgbClr val="000000"/>
            </a:solidFill>
          </a:ln>
        </p:spPr>
        <p:txBody>
          <a:bodyPr wrap="none" bIns="9144" lIns="9144" rIns="9144" tIns="9144">
            <a:spAutoFit/>
          </a:bodyPr>
          <a:lstStyle/>
          <a:p>
            <a:r>
              <a:rPr sz="1090" b="0" i="0">
                <a:latin typeface="SimHei"/>
              </a:rPr>
              <a:t>治立场坚定，未无故缺席党团班会议或活动，在重大事项中能遵守校院管理规定。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529321" y="899463"/>
            <a:ext cx="2701354" cy="138545"/>
          </a:xfrm>
          <a:prstGeom prst="rect">
            <a:avLst/>
          </a:prstGeom>
          <a:noFill/>
          <a:ln>
            <a:solidFill>
              <a:srgbClr val="000000"/>
            </a:solidFill>
          </a:ln>
        </p:spPr>
        <p:txBody>
          <a:bodyPr wrap="none" bIns="9144" lIns="9144" rIns="9144" tIns="9144">
            <a:spAutoFit/>
          </a:bodyPr>
          <a:lstStyle/>
          <a:p>
            <a:r>
              <a:rPr sz="1090" b="0" i="0">
                <a:latin typeface="SimHei"/>
              </a:rPr>
              <a:t>申请人：高旭帆</a:t>
            </a:r>
            <a:r>
              <a:rPr sz="1090" b="0" i="0">
                <a:latin typeface="SimHei"/>
              </a:rPr>
              <a:t>日期：</a:t>
            </a:r>
            <a:r>
              <a:rPr sz="1090" b="0" i="0">
                <a:latin typeface="LMSans10-Regular"/>
              </a:rPr>
              <a:t>2025</a:t>
            </a:r>
            <a:r>
              <a:rPr sz="1090" b="0" i="0">
                <a:latin typeface="SimHei"/>
              </a:rPr>
              <a:t>年</a:t>
            </a:r>
            <a:r>
              <a:rPr sz="1090" b="0" i="0">
                <a:latin typeface="LMSans10-Regular"/>
              </a:rPr>
              <a:t>11</a:t>
            </a:r>
            <a:r>
              <a:rPr sz="1090" b="0" i="0">
                <a:latin typeface="SimHei"/>
              </a:rPr>
              <a:t>月</a:t>
            </a:r>
            <a:r>
              <a:rPr sz="1090" b="0" i="0">
                <a:latin typeface="LMSans10-Regular"/>
              </a:rPr>
              <a:t>5</a:t>
            </a:r>
            <a:r>
              <a:rPr sz="1090" b="0" i="0">
                <a:latin typeface="SimHei"/>
              </a:rPr>
              <a:t>日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5537834" y="105472"/>
            <a:ext cx="457200" cy="91440"/>
          </a:xfrm>
          <a:prstGeom prst="rect">
            <a:avLst/>
          </a:prstGeom>
          <a:noFill/>
          <a:ln>
            <a:solidFill>
              <a:srgbClr val="000000"/>
            </a:solidFill>
          </a:ln>
        </p:spPr>
        <p:txBody>
          <a:bodyPr wrap="none" bIns="9144" lIns="9144" rIns="9144" tIns="9144">
            <a:spAutoFit/>
          </a:bodyPr>
          <a:lstStyle/>
          <a:p>
            <a:r>
              <a:rPr sz="597" b="0" i="0">
                <a:solidFill>
                  <a:srgbClr val="003366"/>
                </a:solidFill>
                <a:latin typeface="LMSans8-Regular"/>
              </a:rPr>
              <a:t>8 / 8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5759958" cy="3240023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1969020" y="2292202"/>
            <a:ext cx="1821967" cy="182196"/>
          </a:xfrm>
          <a:prstGeom prst="rect">
            <a:avLst/>
          </a:prstGeom>
          <a:noFill/>
          <a:ln>
            <a:solidFill>
              <a:srgbClr val="000000"/>
            </a:solidFill>
          </a:ln>
        </p:spPr>
        <p:txBody>
          <a:bodyPr wrap="none" bIns="9144" lIns="9144" rIns="9144" tIns="9144">
            <a:spAutoFit/>
          </a:bodyPr>
          <a:lstStyle/>
          <a:p>
            <a:r>
              <a:rPr sz="1434" b="0" i="0">
                <a:solidFill>
                  <a:srgbClr val="003366"/>
                </a:solidFill>
                <a:latin typeface="SimHei"/>
              </a:rPr>
              <a:t>感谢各位评委的审阅！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779397" y="1345424"/>
            <a:ext cx="2201206" cy="138545"/>
          </a:xfrm>
          <a:prstGeom prst="rect">
            <a:avLst/>
          </a:prstGeom>
          <a:noFill/>
          <a:ln>
            <a:solidFill>
              <a:srgbClr val="000000"/>
            </a:solidFill>
          </a:ln>
        </p:spPr>
        <p:txBody>
          <a:bodyPr wrap="none" bIns="9144" lIns="9144" rIns="9144" tIns="9144">
            <a:spAutoFit/>
          </a:bodyPr>
          <a:lstStyle/>
          <a:p>
            <a:r>
              <a:rPr sz="1090" b="0" i="0">
                <a:latin typeface="SimHei"/>
              </a:rPr>
              <a:t>高旭帆</a:t>
            </a:r>
            <a:r>
              <a:rPr sz="1090" b="0" i="0">
                <a:latin typeface="LMSans10-Regular"/>
              </a:rPr>
              <a:t>|</a:t>
            </a:r>
            <a:r>
              <a:rPr sz="1090" b="0" i="0">
                <a:latin typeface="SimHei"/>
              </a:rPr>
              <a:t>生物物理研究所</a:t>
            </a:r>
            <a:r>
              <a:rPr sz="1090" b="0" i="0">
                <a:latin typeface="LMSans10-Regular"/>
              </a:rPr>
              <a:t>|</a:t>
            </a:r>
            <a:r>
              <a:rPr sz="1090" b="0" i="0">
                <a:latin typeface="SimHei"/>
              </a:rPr>
              <a:t>浙江大学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5759958" cy="3240023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542531" y="3116751"/>
            <a:ext cx="1366479" cy="151831"/>
          </a:xfrm>
          <a:prstGeom prst="rect">
            <a:avLst/>
          </a:prstGeom>
          <a:noFill/>
          <a:ln>
            <a:solidFill>
              <a:srgbClr val="000000"/>
            </a:solidFill>
          </a:ln>
        </p:spPr>
        <p:txBody>
          <a:bodyPr wrap="none" bIns="9144" lIns="9144" rIns="9144" tIns="9144">
            <a:spAutoFit/>
          </a:bodyPr>
          <a:lstStyle/>
          <a:p>
            <a:r>
              <a:rPr sz="1195" b="0" i="0">
                <a:solidFill>
                  <a:srgbClr val="003366"/>
                </a:solidFill>
                <a:latin typeface="SimHei"/>
              </a:rPr>
              <a:t>个人简介与基本背景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230392" y="2636100"/>
            <a:ext cx="554182" cy="138545"/>
          </a:xfrm>
          <a:prstGeom prst="rect">
            <a:avLst/>
          </a:prstGeom>
          <a:noFill/>
          <a:ln>
            <a:solidFill>
              <a:srgbClr val="000000"/>
            </a:solidFill>
          </a:ln>
        </p:spPr>
        <p:txBody>
          <a:bodyPr wrap="none" bIns="9144" lIns="9144" rIns="9144" tIns="9144">
            <a:spAutoFit/>
          </a:bodyPr>
          <a:lstStyle/>
          <a:p>
            <a:r>
              <a:rPr sz="1090" b="0" i="0">
                <a:solidFill>
                  <a:srgbClr val="003366"/>
                </a:solidFill>
                <a:latin typeface="SimHei"/>
              </a:rPr>
              <a:t>基本信息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238063" y="2375296"/>
            <a:ext cx="1549621" cy="113873"/>
          </a:xfrm>
          <a:prstGeom prst="rect">
            <a:avLst/>
          </a:prstGeom>
          <a:noFill/>
          <a:ln>
            <a:solidFill>
              <a:srgbClr val="000000"/>
            </a:solidFill>
          </a:ln>
        </p:spPr>
        <p:txBody>
          <a:bodyPr wrap="none" bIns="9144" lIns="9144" rIns="9144" tIns="9144">
            <a:spAutoFit/>
          </a:bodyPr>
          <a:lstStyle/>
          <a:p>
            <a:r>
              <a:rPr sz="896" b="0" i="0">
                <a:solidFill>
                  <a:srgbClr val="003366"/>
                </a:solidFill>
                <a:latin typeface="SimHei"/>
              </a:rPr>
              <a:t>专业</a:t>
            </a:r>
            <a:r>
              <a:rPr sz="896" b="0" i="0">
                <a:latin typeface="SimHei"/>
              </a:rPr>
              <a:t>生物物理学（直接攻博）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238063" y="2171587"/>
            <a:ext cx="866381" cy="113873"/>
          </a:xfrm>
          <a:prstGeom prst="rect">
            <a:avLst/>
          </a:prstGeom>
          <a:noFill/>
          <a:ln>
            <a:solidFill>
              <a:srgbClr val="000000"/>
            </a:solidFill>
          </a:ln>
        </p:spPr>
        <p:txBody>
          <a:bodyPr wrap="none" bIns="9144" lIns="9144" rIns="9144" tIns="9144">
            <a:spAutoFit/>
          </a:bodyPr>
          <a:lstStyle/>
          <a:p>
            <a:r>
              <a:rPr sz="896" b="0" i="0">
                <a:solidFill>
                  <a:srgbClr val="003366"/>
                </a:solidFill>
                <a:latin typeface="SimHei"/>
              </a:rPr>
              <a:t>导师</a:t>
            </a:r>
            <a:r>
              <a:rPr sz="896" b="0" i="0">
                <a:latin typeface="SimHei"/>
              </a:rPr>
              <a:t>周如鸿教授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238063" y="1967879"/>
            <a:ext cx="1669762" cy="113873"/>
          </a:xfrm>
          <a:prstGeom prst="rect">
            <a:avLst/>
          </a:prstGeom>
          <a:noFill/>
          <a:ln>
            <a:solidFill>
              <a:srgbClr val="000000"/>
            </a:solidFill>
          </a:ln>
        </p:spPr>
        <p:txBody>
          <a:bodyPr wrap="none" bIns="9144" lIns="9144" rIns="9144" tIns="9144">
            <a:spAutoFit/>
          </a:bodyPr>
          <a:lstStyle/>
          <a:p>
            <a:r>
              <a:rPr sz="896" b="0" i="0">
                <a:solidFill>
                  <a:srgbClr val="003366"/>
                </a:solidFill>
                <a:latin typeface="SimHei"/>
              </a:rPr>
              <a:t>学制</a:t>
            </a:r>
            <a:r>
              <a:rPr sz="896" b="0" i="0">
                <a:latin typeface="LMSans9-Regular"/>
              </a:rPr>
              <a:t>2022.9-2027.6</a:t>
            </a:r>
            <a:r>
              <a:rPr sz="896" b="0" i="0">
                <a:latin typeface="SimHei"/>
              </a:rPr>
              <a:t>（第四学年）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230392" y="1741232"/>
            <a:ext cx="554182" cy="138545"/>
          </a:xfrm>
          <a:prstGeom prst="rect">
            <a:avLst/>
          </a:prstGeom>
          <a:noFill/>
          <a:ln>
            <a:solidFill>
              <a:srgbClr val="000000"/>
            </a:solidFill>
          </a:ln>
        </p:spPr>
        <p:txBody>
          <a:bodyPr wrap="none" bIns="9144" lIns="9144" rIns="9144" tIns="9144">
            <a:spAutoFit/>
          </a:bodyPr>
          <a:lstStyle/>
          <a:p>
            <a:r>
              <a:rPr sz="1090" b="0" i="0">
                <a:solidFill>
                  <a:srgbClr val="003366"/>
                </a:solidFill>
                <a:latin typeface="SimHei"/>
              </a:rPr>
              <a:t>学业成果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227293" y="1473710"/>
            <a:ext cx="2968581" cy="113873"/>
          </a:xfrm>
          <a:prstGeom prst="rect">
            <a:avLst/>
          </a:prstGeom>
          <a:noFill/>
          <a:ln>
            <a:solidFill>
              <a:srgbClr val="000000"/>
            </a:solidFill>
          </a:ln>
        </p:spPr>
        <p:txBody>
          <a:bodyPr wrap="none" bIns="9144" lIns="9144" rIns="9144" tIns="9144">
            <a:spAutoFit/>
          </a:bodyPr>
          <a:lstStyle/>
          <a:p>
            <a:r>
              <a:rPr sz="896" b="0" i="0">
                <a:solidFill>
                  <a:srgbClr val="003366"/>
                </a:solidFill>
                <a:latin typeface="CMSY9"/>
              </a:rPr>
              <a:t>•</a:t>
            </a:r>
            <a:r>
              <a:rPr sz="896" b="0" i="0">
                <a:latin typeface="SimHei"/>
              </a:rPr>
              <a:t>第二学年以第三作者在微生物学知名期刊</a:t>
            </a:r>
            <a:r>
              <a:rPr sz="896" b="0" i="0">
                <a:latin typeface="LMSans9-Regular"/>
              </a:rPr>
              <a:t>mBio</a:t>
            </a:r>
            <a:r>
              <a:rPr sz="896" b="0" i="0">
                <a:latin typeface="SimHei"/>
              </a:rPr>
              <a:t>发表论文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227293" y="1270002"/>
            <a:ext cx="4042097" cy="113873"/>
          </a:xfrm>
          <a:prstGeom prst="rect">
            <a:avLst/>
          </a:prstGeom>
          <a:noFill/>
          <a:ln>
            <a:solidFill>
              <a:srgbClr val="000000"/>
            </a:solidFill>
          </a:ln>
        </p:spPr>
        <p:txBody>
          <a:bodyPr wrap="none" bIns="9144" lIns="9144" rIns="9144" tIns="9144">
            <a:spAutoFit/>
          </a:bodyPr>
          <a:lstStyle/>
          <a:p>
            <a:r>
              <a:rPr sz="896" b="0" i="0">
                <a:solidFill>
                  <a:srgbClr val="003366"/>
                </a:solidFill>
                <a:latin typeface="CMSY9"/>
              </a:rPr>
              <a:t>•</a:t>
            </a:r>
            <a:r>
              <a:rPr sz="896" b="0" i="0">
                <a:latin typeface="LMSans9-Regular"/>
              </a:rPr>
              <a:t>2024</a:t>
            </a:r>
            <a:r>
              <a:rPr sz="896" b="0" i="0">
                <a:latin typeface="SimHei"/>
              </a:rPr>
              <a:t>年秋参加美国化学会年会做墙报展示</a:t>
            </a:r>
            <a:r>
              <a:rPr sz="1090" b="0" i="0">
                <a:solidFill>
                  <a:srgbClr val="003366"/>
                </a:solidFill>
                <a:latin typeface="SimHei"/>
              </a:rPr>
              <a:t>研究方向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227293" y="1066294"/>
            <a:ext cx="2519126" cy="113873"/>
          </a:xfrm>
          <a:prstGeom prst="rect">
            <a:avLst/>
          </a:prstGeom>
          <a:noFill/>
          <a:ln>
            <a:solidFill>
              <a:srgbClr val="000000"/>
            </a:solidFill>
          </a:ln>
        </p:spPr>
        <p:txBody>
          <a:bodyPr wrap="none" bIns="9144" lIns="9144" rIns="9144" tIns="9144">
            <a:spAutoFit/>
          </a:bodyPr>
          <a:lstStyle/>
          <a:p>
            <a:r>
              <a:rPr sz="896" b="0" i="0">
                <a:solidFill>
                  <a:srgbClr val="003366"/>
                </a:solidFill>
                <a:latin typeface="CMSY9"/>
              </a:rPr>
              <a:t>•</a:t>
            </a:r>
            <a:r>
              <a:rPr sz="896" b="0" i="0">
                <a:latin typeface="SimHei"/>
              </a:rPr>
              <a:t>第二、三学年获评优秀研究生、五好研究生称号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3712109" y="1029235"/>
            <a:ext cx="1722013" cy="113873"/>
          </a:xfrm>
          <a:prstGeom prst="rect">
            <a:avLst/>
          </a:prstGeom>
          <a:noFill/>
          <a:ln>
            <a:solidFill>
              <a:srgbClr val="000000"/>
            </a:solidFill>
          </a:ln>
        </p:spPr>
        <p:txBody>
          <a:bodyPr wrap="none" bIns="9144" lIns="9144" rIns="9144" tIns="9144">
            <a:spAutoFit/>
          </a:bodyPr>
          <a:lstStyle/>
          <a:p>
            <a:r>
              <a:rPr sz="896" b="0" i="0">
                <a:solidFill>
                  <a:srgbClr val="003366"/>
                </a:solidFill>
                <a:latin typeface="CMSY9"/>
              </a:rPr>
              <a:t>•</a:t>
            </a:r>
            <a:r>
              <a:rPr sz="896" b="0" i="0">
                <a:latin typeface="SimHei"/>
              </a:rPr>
              <a:t>专注于计算生物物理与药物设计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230392" y="846365"/>
            <a:ext cx="3837251" cy="138545"/>
          </a:xfrm>
          <a:prstGeom prst="rect">
            <a:avLst/>
          </a:prstGeom>
          <a:noFill/>
          <a:ln>
            <a:solidFill>
              <a:srgbClr val="000000"/>
            </a:solidFill>
          </a:ln>
        </p:spPr>
        <p:txBody>
          <a:bodyPr wrap="none" bIns="9144" lIns="9144" rIns="9144" tIns="9144">
            <a:spAutoFit/>
          </a:bodyPr>
          <a:lstStyle/>
          <a:p>
            <a:r>
              <a:rPr sz="1090" b="0" i="0">
                <a:solidFill>
                  <a:srgbClr val="003366"/>
                </a:solidFill>
                <a:latin typeface="SimHei"/>
              </a:rPr>
              <a:t>工作职责</a:t>
            </a:r>
            <a:r>
              <a:rPr sz="896" b="0" i="0">
                <a:latin typeface="SimHei"/>
              </a:rPr>
              <a:t>方向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3712109" y="672429"/>
            <a:ext cx="1761066" cy="113873"/>
          </a:xfrm>
          <a:prstGeom prst="rect">
            <a:avLst/>
          </a:prstGeom>
          <a:noFill/>
          <a:ln>
            <a:solidFill>
              <a:srgbClr val="000000"/>
            </a:solidFill>
          </a:ln>
        </p:spPr>
        <p:txBody>
          <a:bodyPr wrap="none" bIns="9144" lIns="9144" rIns="9144" tIns="9144">
            <a:spAutoFit/>
          </a:bodyPr>
          <a:lstStyle/>
          <a:p>
            <a:r>
              <a:rPr sz="896" b="0" i="0">
                <a:solidFill>
                  <a:srgbClr val="003366"/>
                </a:solidFill>
                <a:latin typeface="CMSY9"/>
              </a:rPr>
              <a:t>•</a:t>
            </a:r>
            <a:r>
              <a:rPr sz="896" b="0" i="0">
                <a:latin typeface="SimHei"/>
              </a:rPr>
              <a:t>涉及蛋白质</a:t>
            </a:r>
            <a:r>
              <a:rPr sz="896" b="0" i="0">
                <a:latin typeface="LMSans9-Regular"/>
              </a:rPr>
              <a:t>-</a:t>
            </a:r>
            <a:r>
              <a:rPr sz="896" b="0" i="0">
                <a:latin typeface="SimHei"/>
              </a:rPr>
              <a:t>配体相互作用、自由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227293" y="579274"/>
            <a:ext cx="2974619" cy="113873"/>
          </a:xfrm>
          <a:prstGeom prst="rect">
            <a:avLst/>
          </a:prstGeom>
          <a:noFill/>
          <a:ln>
            <a:solidFill>
              <a:srgbClr val="000000"/>
            </a:solidFill>
          </a:ln>
        </p:spPr>
        <p:txBody>
          <a:bodyPr wrap="none" bIns="9144" lIns="9144" rIns="9144" tIns="9144">
            <a:spAutoFit/>
          </a:bodyPr>
          <a:lstStyle/>
          <a:p>
            <a:r>
              <a:rPr sz="896" b="0" i="0">
                <a:solidFill>
                  <a:srgbClr val="003366"/>
                </a:solidFill>
                <a:latin typeface="CMSY9"/>
              </a:rPr>
              <a:t>•</a:t>
            </a:r>
            <a:r>
              <a:rPr sz="896" b="0" i="0">
                <a:latin typeface="SimHei"/>
              </a:rPr>
              <a:t>担任课题组小分子药物设计和工具开发负责人，组织小团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3839897" y="526049"/>
            <a:ext cx="1652758" cy="113873"/>
          </a:xfrm>
          <a:prstGeom prst="rect">
            <a:avLst/>
          </a:prstGeom>
          <a:noFill/>
          <a:ln>
            <a:solidFill>
              <a:srgbClr val="000000"/>
            </a:solidFill>
          </a:ln>
        </p:spPr>
        <p:txBody>
          <a:bodyPr wrap="none" bIns="9144" lIns="9144" rIns="9144" tIns="9144">
            <a:spAutoFit/>
          </a:bodyPr>
          <a:lstStyle/>
          <a:p>
            <a:r>
              <a:rPr sz="896" b="0" i="0">
                <a:latin typeface="SimHei"/>
              </a:rPr>
              <a:t>能计算、金属离子</a:t>
            </a:r>
            <a:r>
              <a:rPr sz="896" b="0" i="0">
                <a:latin typeface="LMSans9-Regular"/>
              </a:rPr>
              <a:t>/</a:t>
            </a:r>
            <a:r>
              <a:rPr sz="896" b="0" i="0">
                <a:latin typeface="SimHei"/>
              </a:rPr>
              <a:t>纳米材料和生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355080" y="432894"/>
            <a:ext cx="1366479" cy="113873"/>
          </a:xfrm>
          <a:prstGeom prst="rect">
            <a:avLst/>
          </a:prstGeom>
          <a:noFill/>
          <a:ln>
            <a:solidFill>
              <a:srgbClr val="000000"/>
            </a:solidFill>
          </a:ln>
        </p:spPr>
        <p:txBody>
          <a:bodyPr wrap="none" bIns="9144" lIns="9144" rIns="9144" tIns="9144">
            <a:spAutoFit/>
          </a:bodyPr>
          <a:lstStyle/>
          <a:p>
            <a:r>
              <a:rPr sz="896" b="0" i="0">
                <a:latin typeface="SimHei"/>
              </a:rPr>
              <a:t>队开展科研讨论和课题研究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3839897" y="372963"/>
            <a:ext cx="1138732" cy="113873"/>
          </a:xfrm>
          <a:prstGeom prst="rect">
            <a:avLst/>
          </a:prstGeom>
          <a:noFill/>
          <a:ln>
            <a:solidFill>
              <a:srgbClr val="000000"/>
            </a:solidFill>
          </a:ln>
        </p:spPr>
        <p:txBody>
          <a:bodyPr wrap="none" bIns="9144" lIns="9144" rIns="9144" tIns="9144">
            <a:spAutoFit/>
          </a:bodyPr>
          <a:lstStyle/>
          <a:p>
            <a:r>
              <a:rPr sz="896" b="0" i="0">
                <a:latin typeface="SimHei"/>
              </a:rPr>
              <a:t>物分子相互作用等领域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227293" y="222468"/>
            <a:ext cx="2860746" cy="113873"/>
          </a:xfrm>
          <a:prstGeom prst="rect">
            <a:avLst/>
          </a:prstGeom>
          <a:noFill/>
          <a:ln>
            <a:solidFill>
              <a:srgbClr val="000000"/>
            </a:solidFill>
          </a:ln>
        </p:spPr>
        <p:txBody>
          <a:bodyPr wrap="none" bIns="9144" lIns="9144" rIns="9144" tIns="9144">
            <a:spAutoFit/>
          </a:bodyPr>
          <a:lstStyle/>
          <a:p>
            <a:r>
              <a:rPr sz="896" b="0" i="0">
                <a:solidFill>
                  <a:srgbClr val="003366"/>
                </a:solidFill>
                <a:latin typeface="CMSY9"/>
              </a:rPr>
              <a:t>•</a:t>
            </a:r>
            <a:r>
              <a:rPr sz="896" b="0" i="0">
                <a:latin typeface="SimHei"/>
              </a:rPr>
              <a:t>担任课题组计算机房管理员，负责高性能计算集群维护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5537836" y="105473"/>
            <a:ext cx="457200" cy="91440"/>
          </a:xfrm>
          <a:prstGeom prst="rect">
            <a:avLst/>
          </a:prstGeom>
          <a:noFill/>
          <a:ln>
            <a:solidFill>
              <a:srgbClr val="000000"/>
            </a:solidFill>
          </a:ln>
        </p:spPr>
        <p:txBody>
          <a:bodyPr wrap="none" bIns="9144" lIns="9144" rIns="9144" tIns="9144">
            <a:spAutoFit/>
          </a:bodyPr>
          <a:lstStyle/>
          <a:p>
            <a:r>
              <a:rPr sz="597" b="0" i="0">
                <a:solidFill>
                  <a:srgbClr val="003366"/>
                </a:solidFill>
                <a:latin typeface="LMSans8-Regular"/>
              </a:rPr>
              <a:t>1 / 8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5759958" cy="3240023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542531" y="3116154"/>
            <a:ext cx="3181461" cy="151831"/>
          </a:xfrm>
          <a:prstGeom prst="rect">
            <a:avLst/>
          </a:prstGeom>
          <a:noFill/>
          <a:ln>
            <a:solidFill>
              <a:srgbClr val="000000"/>
            </a:solidFill>
          </a:ln>
        </p:spPr>
        <p:txBody>
          <a:bodyPr wrap="none" bIns="9144" lIns="9144" rIns="9144" tIns="9144">
            <a:spAutoFit/>
          </a:bodyPr>
          <a:lstStyle/>
          <a:p>
            <a:r>
              <a:rPr sz="1195" b="0" i="0">
                <a:solidFill>
                  <a:srgbClr val="003366"/>
                </a:solidFill>
                <a:latin typeface="SimHei"/>
              </a:rPr>
              <a:t>学术评价：</a:t>
            </a:r>
            <a:r>
              <a:rPr sz="1195" b="0" i="0">
                <a:solidFill>
                  <a:srgbClr val="003366"/>
                </a:solidFill>
                <a:latin typeface="LMSans10-Bold"/>
              </a:rPr>
              <a:t>FEbuilder</a:t>
            </a:r>
            <a:r>
              <a:rPr sz="1195" b="0" i="0">
                <a:solidFill>
                  <a:srgbClr val="003366"/>
                </a:solidFill>
                <a:latin typeface="SimHei"/>
              </a:rPr>
              <a:t>和</a:t>
            </a:r>
            <a:r>
              <a:rPr sz="1195" b="0" i="0">
                <a:solidFill>
                  <a:srgbClr val="003366"/>
                </a:solidFill>
                <a:latin typeface="LMSans10-Bold"/>
              </a:rPr>
              <a:t>PolyglotMol</a:t>
            </a:r>
            <a:r>
              <a:rPr sz="1195" b="0" i="0">
                <a:solidFill>
                  <a:srgbClr val="003366"/>
                </a:solidFill>
                <a:latin typeface="SimHei"/>
              </a:rPr>
              <a:t>工具开发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230392" y="2627677"/>
            <a:ext cx="5138807" cy="138545"/>
          </a:xfrm>
          <a:prstGeom prst="rect">
            <a:avLst/>
          </a:prstGeom>
          <a:noFill/>
          <a:ln>
            <a:solidFill>
              <a:srgbClr val="000000"/>
            </a:solidFill>
          </a:ln>
        </p:spPr>
        <p:txBody>
          <a:bodyPr wrap="none" bIns="9144" lIns="9144" rIns="9144" tIns="9144">
            <a:spAutoFit/>
          </a:bodyPr>
          <a:lstStyle/>
          <a:p>
            <a:r>
              <a:rPr sz="1090" b="0" i="0">
                <a:solidFill>
                  <a:srgbClr val="003366"/>
                </a:solidFill>
                <a:latin typeface="LMSans10-Bold"/>
              </a:rPr>
              <a:t>FEbuilder</a:t>
            </a:r>
            <a:r>
              <a:rPr sz="1090" b="0" i="0">
                <a:solidFill>
                  <a:srgbClr val="003366"/>
                </a:solidFill>
                <a:latin typeface="SimHei"/>
              </a:rPr>
              <a:t>：高通量自由能计算体系搭建</a:t>
            </a:r>
            <a:r>
              <a:rPr sz="1090" b="0" i="0">
                <a:solidFill>
                  <a:srgbClr val="003366"/>
                </a:solidFill>
                <a:latin typeface="LMSans10-Bold"/>
              </a:rPr>
              <a:t>PolyglotMol</a:t>
            </a:r>
            <a:r>
              <a:rPr sz="1090" b="0" i="0">
                <a:solidFill>
                  <a:srgbClr val="003366"/>
                </a:solidFill>
                <a:latin typeface="SimHei"/>
              </a:rPr>
              <a:t>：智能分子表示库</a:t>
            </a:r>
            <a:r>
              <a:rPr sz="1090" b="0" i="0">
                <a:solidFill>
                  <a:srgbClr val="003366"/>
                </a:solidFill>
                <a:latin typeface="LMSans10-Bold"/>
              </a:rPr>
              <a:t>+ML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3110358" y="2446286"/>
            <a:ext cx="457200" cy="138545"/>
          </a:xfrm>
          <a:prstGeom prst="rect">
            <a:avLst/>
          </a:prstGeom>
          <a:noFill/>
          <a:ln>
            <a:solidFill>
              <a:srgbClr val="000000"/>
            </a:solidFill>
          </a:ln>
        </p:spPr>
        <p:txBody>
          <a:bodyPr wrap="none" bIns="9144" lIns="9144" rIns="9144" tIns="9144">
            <a:spAutoFit/>
          </a:bodyPr>
          <a:lstStyle/>
          <a:p>
            <a:r>
              <a:rPr sz="1090" b="0" i="0">
                <a:solidFill>
                  <a:srgbClr val="003366"/>
                </a:solidFill>
                <a:latin typeface="SimHei"/>
              </a:rPr>
              <a:t>筛选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238063" y="2374216"/>
            <a:ext cx="1663494" cy="113873"/>
          </a:xfrm>
          <a:prstGeom prst="rect">
            <a:avLst/>
          </a:prstGeom>
          <a:noFill/>
          <a:ln>
            <a:solidFill>
              <a:srgbClr val="000000"/>
            </a:solidFill>
          </a:ln>
        </p:spPr>
        <p:txBody>
          <a:bodyPr wrap="none" bIns="9144" lIns="9144" rIns="9144" tIns="9144">
            <a:spAutoFit/>
          </a:bodyPr>
          <a:lstStyle/>
          <a:p>
            <a:r>
              <a:rPr sz="896" b="0" i="0">
                <a:solidFill>
                  <a:srgbClr val="003366"/>
                </a:solidFill>
                <a:latin typeface="SimHei"/>
              </a:rPr>
              <a:t>功能</a:t>
            </a:r>
            <a:r>
              <a:rPr sz="896" b="0" i="0">
                <a:latin typeface="SimHei"/>
              </a:rPr>
              <a:t>通过原子匹配算法快速生成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535077" y="2215082"/>
            <a:ext cx="1417149" cy="113873"/>
          </a:xfrm>
          <a:prstGeom prst="rect">
            <a:avLst/>
          </a:prstGeom>
          <a:noFill/>
          <a:ln>
            <a:solidFill>
              <a:srgbClr val="000000"/>
            </a:solidFill>
          </a:ln>
        </p:spPr>
        <p:txBody>
          <a:bodyPr wrap="none" bIns="9144" lIns="9144" rIns="9144" tIns="9144">
            <a:spAutoFit/>
          </a:bodyPr>
          <a:lstStyle/>
          <a:p>
            <a:r>
              <a:rPr sz="896" b="0" i="0">
                <a:latin typeface="LMSans9-Regular"/>
              </a:rPr>
              <a:t>NAMD/CHARMM</a:t>
            </a:r>
            <a:r>
              <a:rPr sz="896" b="0" i="0">
                <a:latin typeface="SimHei"/>
              </a:rPr>
              <a:t>输入文件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3118029" y="2185469"/>
            <a:ext cx="1957623" cy="113873"/>
          </a:xfrm>
          <a:prstGeom prst="rect">
            <a:avLst/>
          </a:prstGeom>
          <a:noFill/>
          <a:ln>
            <a:solidFill>
              <a:srgbClr val="000000"/>
            </a:solidFill>
          </a:ln>
        </p:spPr>
        <p:txBody>
          <a:bodyPr wrap="none" bIns="9144" lIns="9144" rIns="9144" tIns="9144">
            <a:spAutoFit/>
          </a:bodyPr>
          <a:lstStyle/>
          <a:p>
            <a:r>
              <a:rPr sz="896" b="0" i="0">
                <a:solidFill>
                  <a:srgbClr val="003366"/>
                </a:solidFill>
                <a:latin typeface="SimHei"/>
              </a:rPr>
              <a:t>规模</a:t>
            </a:r>
            <a:r>
              <a:rPr sz="896" b="0" i="0">
                <a:latin typeface="SimHei"/>
              </a:rPr>
              <a:t>涵盖</a:t>
            </a:r>
            <a:r>
              <a:rPr sz="896" b="0" i="0">
                <a:latin typeface="LMSans10-Bold"/>
              </a:rPr>
              <a:t>200+</a:t>
            </a:r>
            <a:r>
              <a:rPr sz="896" b="0" i="0">
                <a:latin typeface="SimHei"/>
              </a:rPr>
              <a:t>种分子表示</a:t>
            </a:r>
            <a:r>
              <a:rPr sz="896" b="0" i="0">
                <a:latin typeface="LMSans9-Regular"/>
              </a:rPr>
              <a:t>-</a:t>
            </a:r>
            <a:r>
              <a:rPr sz="896" b="0" i="0">
                <a:latin typeface="SimHei"/>
              </a:rPr>
              <a:t>模型组合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238063" y="2017409"/>
            <a:ext cx="2390343" cy="113873"/>
          </a:xfrm>
          <a:prstGeom prst="rect">
            <a:avLst/>
          </a:prstGeom>
          <a:noFill/>
          <a:ln>
            <a:solidFill>
              <a:srgbClr val="000000"/>
            </a:solidFill>
          </a:ln>
        </p:spPr>
        <p:txBody>
          <a:bodyPr wrap="none" bIns="9144" lIns="9144" rIns="9144" tIns="9144">
            <a:spAutoFit/>
          </a:bodyPr>
          <a:lstStyle/>
          <a:p>
            <a:r>
              <a:rPr sz="896" b="0" i="0">
                <a:solidFill>
                  <a:srgbClr val="003366"/>
                </a:solidFill>
                <a:latin typeface="SimHei"/>
              </a:rPr>
              <a:t>效率</a:t>
            </a:r>
            <a:r>
              <a:rPr sz="896" b="0" i="0">
                <a:latin typeface="SimHei"/>
              </a:rPr>
              <a:t>提升</a:t>
            </a:r>
            <a:r>
              <a:rPr sz="896" b="0" i="0">
                <a:latin typeface="LMSans9-Regular"/>
              </a:rPr>
              <a:t>FEP</a:t>
            </a:r>
            <a:r>
              <a:rPr sz="896" b="0" i="0">
                <a:latin typeface="SimHei"/>
              </a:rPr>
              <a:t>自由能计算通量</a:t>
            </a:r>
            <a:r>
              <a:rPr sz="896" b="0" i="0">
                <a:latin typeface="LMSans10-Bold"/>
              </a:rPr>
              <a:t>10</a:t>
            </a:r>
            <a:r>
              <a:rPr sz="896" b="0" i="0">
                <a:latin typeface="SimHei"/>
              </a:rPr>
              <a:t>倍，大幅提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3118029" y="1981761"/>
            <a:ext cx="2363127" cy="113873"/>
          </a:xfrm>
          <a:prstGeom prst="rect">
            <a:avLst/>
          </a:prstGeom>
          <a:noFill/>
          <a:ln>
            <a:solidFill>
              <a:srgbClr val="000000"/>
            </a:solidFill>
          </a:ln>
        </p:spPr>
        <p:txBody>
          <a:bodyPr wrap="none" bIns="9144" lIns="9144" rIns="9144" tIns="9144">
            <a:spAutoFit/>
          </a:bodyPr>
          <a:lstStyle/>
          <a:p>
            <a:r>
              <a:rPr sz="896" b="0" i="0">
                <a:solidFill>
                  <a:srgbClr val="003366"/>
                </a:solidFill>
                <a:latin typeface="SimHei"/>
              </a:rPr>
              <a:t>智能</a:t>
            </a:r>
            <a:r>
              <a:rPr sz="896" b="0" i="0">
                <a:latin typeface="SimHei"/>
              </a:rPr>
              <a:t>自动筛选最优</a:t>
            </a:r>
            <a:r>
              <a:rPr sz="896" b="0" i="0">
                <a:latin typeface="LMSans9-Regular"/>
              </a:rPr>
              <a:t>ML</a:t>
            </a:r>
            <a:r>
              <a:rPr sz="896" b="0" i="0">
                <a:latin typeface="SimHei"/>
              </a:rPr>
              <a:t>模型，解决分子表示工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535077" y="1864311"/>
            <a:ext cx="569366" cy="113873"/>
          </a:xfrm>
          <a:prstGeom prst="rect">
            <a:avLst/>
          </a:prstGeom>
          <a:noFill/>
          <a:ln>
            <a:solidFill>
              <a:srgbClr val="000000"/>
            </a:solidFill>
          </a:ln>
        </p:spPr>
        <p:txBody>
          <a:bodyPr wrap="none" bIns="9144" lIns="9144" rIns="9144" tIns="9144">
            <a:spAutoFit/>
          </a:bodyPr>
          <a:lstStyle/>
          <a:p>
            <a:r>
              <a:rPr sz="896" b="0" i="0">
                <a:latin typeface="SimHei"/>
              </a:rPr>
              <a:t>高计算效率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3415044" y="1828662"/>
            <a:ext cx="1724500" cy="113873"/>
          </a:xfrm>
          <a:prstGeom prst="rect">
            <a:avLst/>
          </a:prstGeom>
          <a:noFill/>
          <a:ln>
            <a:solidFill>
              <a:srgbClr val="000000"/>
            </a:solidFill>
          </a:ln>
        </p:spPr>
        <p:txBody>
          <a:bodyPr wrap="none" bIns="9144" lIns="9144" rIns="9144" tIns="9144">
            <a:spAutoFit/>
          </a:bodyPr>
          <a:lstStyle/>
          <a:p>
            <a:r>
              <a:rPr sz="896" b="0" i="0">
                <a:latin typeface="SimHei"/>
              </a:rPr>
              <a:t>具和</a:t>
            </a:r>
            <a:r>
              <a:rPr sz="896" b="0" i="0">
                <a:latin typeface="LMSans9-Regular"/>
              </a:rPr>
              <a:t>ML</a:t>
            </a:r>
            <a:r>
              <a:rPr sz="896" b="0" i="0">
                <a:latin typeface="SimHei"/>
              </a:rPr>
              <a:t>模型训练生态碎片化问题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238063" y="1660603"/>
            <a:ext cx="2370193" cy="113873"/>
          </a:xfrm>
          <a:prstGeom prst="rect">
            <a:avLst/>
          </a:prstGeom>
          <a:noFill/>
          <a:ln>
            <a:solidFill>
              <a:srgbClr val="000000"/>
            </a:solidFill>
          </a:ln>
        </p:spPr>
        <p:txBody>
          <a:bodyPr wrap="none" bIns="9144" lIns="9144" rIns="9144" tIns="9144">
            <a:spAutoFit/>
          </a:bodyPr>
          <a:lstStyle/>
          <a:p>
            <a:r>
              <a:rPr sz="896" b="0" i="0">
                <a:solidFill>
                  <a:srgbClr val="003366"/>
                </a:solidFill>
                <a:latin typeface="SimHei"/>
              </a:rPr>
              <a:t>应用</a:t>
            </a:r>
            <a:r>
              <a:rPr sz="896" b="0" i="0">
                <a:latin typeface="SimHei"/>
              </a:rPr>
              <a:t>结合分子动力学模拟、</a:t>
            </a:r>
            <a:r>
              <a:rPr sz="896" b="0" i="0">
                <a:latin typeface="LMSans9-Regular"/>
              </a:rPr>
              <a:t>FEP</a:t>
            </a:r>
            <a:r>
              <a:rPr sz="896" b="0" i="0">
                <a:latin typeface="SimHei"/>
              </a:rPr>
              <a:t>评估优化靶向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3118029" y="1624954"/>
            <a:ext cx="2397063" cy="113873"/>
          </a:xfrm>
          <a:prstGeom prst="rect">
            <a:avLst/>
          </a:prstGeom>
          <a:noFill/>
          <a:ln>
            <a:solidFill>
              <a:srgbClr val="000000"/>
            </a:solidFill>
          </a:ln>
        </p:spPr>
        <p:txBody>
          <a:bodyPr wrap="none" bIns="9144" lIns="9144" rIns="9144" tIns="9144">
            <a:spAutoFit/>
          </a:bodyPr>
          <a:lstStyle/>
          <a:p>
            <a:r>
              <a:rPr sz="896" b="0" i="0">
                <a:solidFill>
                  <a:srgbClr val="003366"/>
                </a:solidFill>
                <a:latin typeface="SimHei"/>
              </a:rPr>
              <a:t>应用</a:t>
            </a:r>
            <a:r>
              <a:rPr sz="896" b="0" i="0">
                <a:latin typeface="LMSans9-Regular"/>
              </a:rPr>
              <a:t>FIND</a:t>
            </a:r>
            <a:r>
              <a:rPr sz="896" b="0" i="0">
                <a:latin typeface="SimHei"/>
              </a:rPr>
              <a:t>纳米点</a:t>
            </a:r>
            <a:r>
              <a:rPr sz="896" b="0" i="0">
                <a:latin typeface="LMSans9-Regular"/>
              </a:rPr>
              <a:t>QSAR</a:t>
            </a:r>
            <a:r>
              <a:rPr sz="896" b="0" i="0">
                <a:latin typeface="SimHei"/>
              </a:rPr>
              <a:t>研究，对</a:t>
            </a:r>
            <a:r>
              <a:rPr sz="896" b="0" i="0">
                <a:latin typeface="LMSans10-Bold"/>
              </a:rPr>
              <a:t>580</a:t>
            </a:r>
            <a:r>
              <a:rPr sz="896" b="0" i="0">
                <a:latin typeface="SimHei"/>
              </a:rPr>
              <a:t>种纳米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535077" y="1501469"/>
            <a:ext cx="1887453" cy="113873"/>
          </a:xfrm>
          <a:prstGeom prst="rect">
            <a:avLst/>
          </a:prstGeom>
          <a:noFill/>
          <a:ln>
            <a:solidFill>
              <a:srgbClr val="000000"/>
            </a:solidFill>
          </a:ln>
        </p:spPr>
        <p:txBody>
          <a:bodyPr wrap="none" bIns="9144" lIns="9144" rIns="9144" tIns="9144">
            <a:spAutoFit/>
          </a:bodyPr>
          <a:lstStyle/>
          <a:p>
            <a:r>
              <a:rPr sz="896" b="0" i="0">
                <a:latin typeface="LMSans9-Regular"/>
              </a:rPr>
              <a:t>CD47-SIRP</a:t>
            </a:r>
            <a:r>
              <a:rPr sz="896" b="0" i="0">
                <a:latin typeface="SimHei"/>
              </a:rPr>
              <a:t>免疫检查点的多肽抑制剂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3415044" y="1471868"/>
            <a:ext cx="1519404" cy="113873"/>
          </a:xfrm>
          <a:prstGeom prst="rect">
            <a:avLst/>
          </a:prstGeom>
          <a:noFill/>
          <a:ln>
            <a:solidFill>
              <a:srgbClr val="000000"/>
            </a:solidFill>
          </a:ln>
        </p:spPr>
        <p:txBody>
          <a:bodyPr wrap="none" bIns="9144" lIns="9144" rIns="9144" tIns="9144">
            <a:spAutoFit/>
          </a:bodyPr>
          <a:lstStyle/>
          <a:p>
            <a:r>
              <a:rPr sz="896" b="0" i="0">
                <a:latin typeface="SimHei"/>
              </a:rPr>
              <a:t>点建立结构</a:t>
            </a:r>
            <a:r>
              <a:rPr sz="896" b="0" i="0">
                <a:latin typeface="LMSans9-Regular"/>
              </a:rPr>
              <a:t>-</a:t>
            </a:r>
            <a:r>
              <a:rPr sz="896" b="0" i="0">
                <a:latin typeface="SimHei"/>
              </a:rPr>
              <a:t>细胞内吞活性关系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238063" y="1303796"/>
            <a:ext cx="2339225" cy="113873"/>
          </a:xfrm>
          <a:prstGeom prst="rect">
            <a:avLst/>
          </a:prstGeom>
          <a:noFill/>
          <a:ln>
            <a:solidFill>
              <a:srgbClr val="000000"/>
            </a:solidFill>
          </a:ln>
        </p:spPr>
        <p:txBody>
          <a:bodyPr wrap="none" bIns="9144" lIns="9144" rIns="9144" tIns="9144">
            <a:spAutoFit/>
          </a:bodyPr>
          <a:lstStyle/>
          <a:p>
            <a:r>
              <a:rPr sz="896" b="0" i="0">
                <a:solidFill>
                  <a:srgbClr val="003366"/>
                </a:solidFill>
                <a:latin typeface="SimHei"/>
              </a:rPr>
              <a:t>规模</a:t>
            </a:r>
            <a:r>
              <a:rPr sz="896" b="0" i="0">
                <a:latin typeface="SimHei"/>
              </a:rPr>
              <a:t>共评估超过</a:t>
            </a:r>
            <a:r>
              <a:rPr sz="896" b="0" i="0">
                <a:latin typeface="LMSans10-Bold"/>
              </a:rPr>
              <a:t>1000</a:t>
            </a:r>
            <a:r>
              <a:rPr sz="896" b="0" i="0">
                <a:latin typeface="SimHei"/>
              </a:rPr>
              <a:t>个突变体，为理性设计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3118029" y="1268160"/>
            <a:ext cx="2396548" cy="113873"/>
          </a:xfrm>
          <a:prstGeom prst="rect">
            <a:avLst/>
          </a:prstGeom>
          <a:noFill/>
          <a:ln>
            <a:solidFill>
              <a:srgbClr val="000000"/>
            </a:solidFill>
          </a:ln>
        </p:spPr>
        <p:txBody>
          <a:bodyPr wrap="none" bIns="9144" lIns="9144" rIns="9144" tIns="9144">
            <a:spAutoFit/>
          </a:bodyPr>
          <a:lstStyle/>
          <a:p>
            <a:r>
              <a:rPr sz="896" b="0" i="0">
                <a:solidFill>
                  <a:srgbClr val="003366"/>
                </a:solidFill>
                <a:latin typeface="SimHei"/>
              </a:rPr>
              <a:t>优势</a:t>
            </a:r>
            <a:r>
              <a:rPr sz="896" b="0" i="0">
                <a:latin typeface="SimHei"/>
              </a:rPr>
              <a:t>“一次编写、随处特征化”的标准化工具链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535077" y="1150698"/>
            <a:ext cx="950043" cy="113873"/>
          </a:xfrm>
          <a:prstGeom prst="rect">
            <a:avLst/>
          </a:prstGeom>
          <a:noFill/>
          <a:ln>
            <a:solidFill>
              <a:srgbClr val="000000"/>
            </a:solidFill>
          </a:ln>
        </p:spPr>
        <p:txBody>
          <a:bodyPr wrap="none" bIns="9144" lIns="9144" rIns="9144" tIns="9144">
            <a:spAutoFit/>
          </a:bodyPr>
          <a:lstStyle/>
          <a:p>
            <a:r>
              <a:rPr sz="896" b="0" i="0">
                <a:latin typeface="SimHei"/>
              </a:rPr>
              <a:t>提供结构</a:t>
            </a:r>
            <a:r>
              <a:rPr sz="896" b="0" i="0">
                <a:latin typeface="LMSans9-Regular"/>
              </a:rPr>
              <a:t>-</a:t>
            </a:r>
            <a:r>
              <a:rPr sz="896" b="0" i="0">
                <a:latin typeface="SimHei"/>
              </a:rPr>
              <a:t>功能关系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3415044" y="1115062"/>
            <a:ext cx="457200" cy="113873"/>
          </a:xfrm>
          <a:prstGeom prst="rect">
            <a:avLst/>
          </a:prstGeom>
          <a:noFill/>
          <a:ln>
            <a:solidFill>
              <a:srgbClr val="000000"/>
            </a:solidFill>
          </a:ln>
        </p:spPr>
        <p:txBody>
          <a:bodyPr wrap="none" bIns="9144" lIns="9144" rIns="9144" tIns="9144">
            <a:spAutoFit/>
          </a:bodyPr>
          <a:lstStyle/>
          <a:p>
            <a:r>
              <a:rPr sz="896" b="0" i="0">
                <a:latin typeface="SimHei"/>
              </a:rPr>
              <a:t>体验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230392" y="927112"/>
            <a:ext cx="554182" cy="138545"/>
          </a:xfrm>
          <a:prstGeom prst="rect">
            <a:avLst/>
          </a:prstGeom>
          <a:noFill/>
          <a:ln>
            <a:solidFill>
              <a:srgbClr val="000000"/>
            </a:solidFill>
          </a:ln>
        </p:spPr>
        <p:txBody>
          <a:bodyPr wrap="none" bIns="9144" lIns="9144" rIns="9144" tIns="9144">
            <a:spAutoFit/>
          </a:bodyPr>
          <a:lstStyle/>
          <a:p>
            <a:r>
              <a:rPr sz="1090" b="0" i="0">
                <a:solidFill>
                  <a:srgbClr val="003366"/>
                </a:solidFill>
                <a:latin typeface="SimHei"/>
              </a:rPr>
              <a:t>技术特点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3110358" y="835405"/>
            <a:ext cx="554182" cy="138545"/>
          </a:xfrm>
          <a:prstGeom prst="rect">
            <a:avLst/>
          </a:prstGeom>
          <a:noFill/>
          <a:ln>
            <a:solidFill>
              <a:srgbClr val="000000"/>
            </a:solidFill>
          </a:ln>
        </p:spPr>
        <p:txBody>
          <a:bodyPr wrap="none" bIns="9144" lIns="9144" rIns="9144" tIns="9144">
            <a:spAutoFit/>
          </a:bodyPr>
          <a:lstStyle/>
          <a:p>
            <a:r>
              <a:rPr sz="1090" b="0" i="0">
                <a:solidFill>
                  <a:srgbClr val="003366"/>
                </a:solidFill>
                <a:latin typeface="SimHei"/>
              </a:rPr>
              <a:t>技术创新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227293" y="659576"/>
            <a:ext cx="1898401" cy="113873"/>
          </a:xfrm>
          <a:prstGeom prst="rect">
            <a:avLst/>
          </a:prstGeom>
          <a:noFill/>
          <a:ln>
            <a:solidFill>
              <a:srgbClr val="000000"/>
            </a:solidFill>
          </a:ln>
        </p:spPr>
        <p:txBody>
          <a:bodyPr wrap="none" bIns="9144" lIns="9144" rIns="9144" tIns="9144">
            <a:spAutoFit/>
          </a:bodyPr>
          <a:lstStyle/>
          <a:p>
            <a:r>
              <a:rPr sz="896" b="0" i="0">
                <a:solidFill>
                  <a:srgbClr val="003366"/>
                </a:solidFill>
                <a:latin typeface="CMSY9"/>
              </a:rPr>
              <a:t>•</a:t>
            </a:r>
            <a:r>
              <a:rPr sz="896" b="0" i="0">
                <a:latin typeface="SimHei"/>
              </a:rPr>
              <a:t>解决</a:t>
            </a:r>
            <a:r>
              <a:rPr sz="896" b="0" i="0">
                <a:latin typeface="LMSans9-Regular"/>
              </a:rPr>
              <a:t>FEP</a:t>
            </a:r>
            <a:r>
              <a:rPr sz="896" b="0" i="0">
                <a:latin typeface="SimHei"/>
              </a:rPr>
              <a:t>中混合拓扑构建瓶颈问题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3107259" y="567869"/>
            <a:ext cx="1949759" cy="113873"/>
          </a:xfrm>
          <a:prstGeom prst="rect">
            <a:avLst/>
          </a:prstGeom>
          <a:noFill/>
          <a:ln>
            <a:solidFill>
              <a:srgbClr val="000000"/>
            </a:solidFill>
          </a:ln>
        </p:spPr>
        <p:txBody>
          <a:bodyPr wrap="none" bIns="9144" lIns="9144" rIns="9144" tIns="9144">
            <a:spAutoFit/>
          </a:bodyPr>
          <a:lstStyle/>
          <a:p>
            <a:r>
              <a:rPr sz="896" b="0" i="0">
                <a:solidFill>
                  <a:srgbClr val="003366"/>
                </a:solidFill>
                <a:latin typeface="CMSY9"/>
              </a:rPr>
              <a:t>•</a:t>
            </a:r>
            <a:r>
              <a:rPr sz="896" b="0" i="0">
                <a:latin typeface="SimHei"/>
              </a:rPr>
              <a:t>为化学信息学研究者提供标准化工具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227293" y="455881"/>
            <a:ext cx="1608140" cy="113873"/>
          </a:xfrm>
          <a:prstGeom prst="rect">
            <a:avLst/>
          </a:prstGeom>
          <a:noFill/>
          <a:ln>
            <a:solidFill>
              <a:srgbClr val="000000"/>
            </a:solidFill>
          </a:ln>
        </p:spPr>
        <p:txBody>
          <a:bodyPr wrap="none" bIns="9144" lIns="9144" rIns="9144" tIns="9144">
            <a:spAutoFit/>
          </a:bodyPr>
          <a:lstStyle/>
          <a:p>
            <a:r>
              <a:rPr sz="896" b="0" i="0">
                <a:solidFill>
                  <a:srgbClr val="003366"/>
                </a:solidFill>
                <a:latin typeface="CMSY9"/>
              </a:rPr>
              <a:t>•</a:t>
            </a:r>
            <a:r>
              <a:rPr sz="896" b="0" i="0">
                <a:latin typeface="SimHei"/>
              </a:rPr>
              <a:t>支持多种力场和模拟软件系统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3107259" y="364161"/>
            <a:ext cx="2291379" cy="113873"/>
          </a:xfrm>
          <a:prstGeom prst="rect">
            <a:avLst/>
          </a:prstGeom>
          <a:noFill/>
          <a:ln>
            <a:solidFill>
              <a:srgbClr val="000000"/>
            </a:solidFill>
          </a:ln>
        </p:spPr>
        <p:txBody>
          <a:bodyPr wrap="none" bIns="9144" lIns="9144" rIns="9144" tIns="9144">
            <a:spAutoFit/>
          </a:bodyPr>
          <a:lstStyle/>
          <a:p>
            <a:r>
              <a:rPr sz="896" b="0" i="0">
                <a:solidFill>
                  <a:srgbClr val="003366"/>
                </a:solidFill>
                <a:latin typeface="CMSY9"/>
              </a:rPr>
              <a:t>•</a:t>
            </a:r>
            <a:r>
              <a:rPr sz="896" b="0" i="0">
                <a:latin typeface="SimHei"/>
              </a:rPr>
              <a:t>为分子机器学习和化学信息学提供技术支撑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227293" y="252173"/>
            <a:ext cx="1494266" cy="113873"/>
          </a:xfrm>
          <a:prstGeom prst="rect">
            <a:avLst/>
          </a:prstGeom>
          <a:noFill/>
          <a:ln>
            <a:solidFill>
              <a:srgbClr val="000000"/>
            </a:solidFill>
          </a:ln>
        </p:spPr>
        <p:txBody>
          <a:bodyPr wrap="none" bIns="9144" lIns="9144" rIns="9144" tIns="9144">
            <a:spAutoFit/>
          </a:bodyPr>
          <a:lstStyle/>
          <a:p>
            <a:r>
              <a:rPr sz="896" b="0" i="0">
                <a:solidFill>
                  <a:srgbClr val="003366"/>
                </a:solidFill>
                <a:latin typeface="CMSY9"/>
              </a:rPr>
              <a:t>•</a:t>
            </a:r>
            <a:r>
              <a:rPr sz="896" b="0" i="0">
                <a:latin typeface="SimHei"/>
              </a:rPr>
              <a:t>实现高通量计算自动化流程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3107259" y="160453"/>
            <a:ext cx="2405252" cy="113873"/>
          </a:xfrm>
          <a:prstGeom prst="rect">
            <a:avLst/>
          </a:prstGeom>
          <a:noFill/>
          <a:ln>
            <a:solidFill>
              <a:srgbClr val="000000"/>
            </a:solidFill>
          </a:ln>
        </p:spPr>
        <p:txBody>
          <a:bodyPr wrap="none" bIns="9144" lIns="9144" rIns="9144" tIns="9144">
            <a:spAutoFit/>
          </a:bodyPr>
          <a:lstStyle/>
          <a:p>
            <a:r>
              <a:rPr sz="896" b="0" i="0">
                <a:solidFill>
                  <a:srgbClr val="003366"/>
                </a:solidFill>
                <a:latin typeface="CMSY9"/>
              </a:rPr>
              <a:t>•</a:t>
            </a:r>
            <a:r>
              <a:rPr sz="896" b="0" i="0">
                <a:latin typeface="SimHei"/>
              </a:rPr>
              <a:t>多表示融合，提升模型预测准确性和可解释性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5537836" y="105473"/>
            <a:ext cx="457200" cy="91440"/>
          </a:xfrm>
          <a:prstGeom prst="rect">
            <a:avLst/>
          </a:prstGeom>
          <a:noFill/>
          <a:ln>
            <a:solidFill>
              <a:srgbClr val="000000"/>
            </a:solidFill>
          </a:ln>
        </p:spPr>
        <p:txBody>
          <a:bodyPr wrap="none" bIns="9144" lIns="9144" rIns="9144" tIns="9144">
            <a:spAutoFit/>
          </a:bodyPr>
          <a:lstStyle/>
          <a:p>
            <a:r>
              <a:rPr sz="597" b="0" i="0">
                <a:solidFill>
                  <a:srgbClr val="003366"/>
                </a:solidFill>
                <a:latin typeface="LMSans8-Regular"/>
              </a:rPr>
              <a:t>2 / 8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5759958" cy="3240023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542531" y="3116154"/>
            <a:ext cx="2975886" cy="151831"/>
          </a:xfrm>
          <a:prstGeom prst="rect">
            <a:avLst/>
          </a:prstGeom>
          <a:noFill/>
          <a:ln>
            <a:solidFill>
              <a:srgbClr val="000000"/>
            </a:solidFill>
          </a:ln>
        </p:spPr>
        <p:txBody>
          <a:bodyPr wrap="none" bIns="9144" lIns="9144" rIns="9144" tIns="9144">
            <a:spAutoFit/>
          </a:bodyPr>
          <a:lstStyle/>
          <a:p>
            <a:r>
              <a:rPr sz="1195" b="0" i="0">
                <a:solidFill>
                  <a:srgbClr val="003366"/>
                </a:solidFill>
                <a:latin typeface="SimHei"/>
              </a:rPr>
              <a:t>学术评价：</a:t>
            </a:r>
            <a:r>
              <a:rPr sz="1195" b="0" i="0">
                <a:solidFill>
                  <a:srgbClr val="003366"/>
                </a:solidFill>
                <a:latin typeface="LMSans10-Bold"/>
              </a:rPr>
              <a:t>SAGE</a:t>
            </a:r>
            <a:r>
              <a:rPr sz="1195" b="0" i="0">
                <a:solidFill>
                  <a:srgbClr val="003366"/>
                </a:solidFill>
                <a:latin typeface="SimHei"/>
              </a:rPr>
              <a:t>论文突破</a:t>
            </a:r>
            <a:r>
              <a:rPr sz="1195" b="0" i="0">
                <a:solidFill>
                  <a:srgbClr val="003366"/>
                </a:solidFill>
                <a:latin typeface="LMSans10-Bold"/>
              </a:rPr>
              <a:t>CDK7</a:t>
            </a:r>
            <a:r>
              <a:rPr sz="1195" b="0" i="0">
                <a:solidFill>
                  <a:srgbClr val="003366"/>
                </a:solidFill>
                <a:latin typeface="SimHei"/>
              </a:rPr>
              <a:t>药物设计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3110358" y="2635566"/>
            <a:ext cx="969819" cy="138545"/>
          </a:xfrm>
          <a:prstGeom prst="rect">
            <a:avLst/>
          </a:prstGeom>
          <a:noFill/>
          <a:ln>
            <a:solidFill>
              <a:srgbClr val="000000"/>
            </a:solidFill>
          </a:ln>
        </p:spPr>
        <p:txBody>
          <a:bodyPr wrap="none" bIns="9144" lIns="9144" rIns="9144" tIns="9144">
            <a:spAutoFit/>
          </a:bodyPr>
          <a:lstStyle/>
          <a:p>
            <a:r>
              <a:rPr sz="1090" b="0" i="0">
                <a:solidFill>
                  <a:srgbClr val="003366"/>
                </a:solidFill>
                <a:latin typeface="SimHei"/>
              </a:rPr>
              <a:t>研究背景和方法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3118029" y="2374749"/>
            <a:ext cx="2343543" cy="113873"/>
          </a:xfrm>
          <a:prstGeom prst="rect">
            <a:avLst/>
          </a:prstGeom>
          <a:noFill/>
          <a:ln>
            <a:solidFill>
              <a:srgbClr val="000000"/>
            </a:solidFill>
          </a:ln>
        </p:spPr>
        <p:txBody>
          <a:bodyPr wrap="none" bIns="9144" lIns="9144" rIns="9144" tIns="9144">
            <a:spAutoFit/>
          </a:bodyPr>
          <a:lstStyle/>
          <a:p>
            <a:r>
              <a:rPr sz="896" b="0" i="0">
                <a:solidFill>
                  <a:srgbClr val="003366"/>
                </a:solidFill>
                <a:latin typeface="SimHei"/>
              </a:rPr>
              <a:t>目标</a:t>
            </a:r>
            <a:r>
              <a:rPr sz="896" b="0" i="0">
                <a:latin typeface="LMSans9-Regular"/>
              </a:rPr>
              <a:t>CDK7</a:t>
            </a:r>
            <a:r>
              <a:rPr sz="896" b="0" i="0">
                <a:latin typeface="SimHei"/>
              </a:rPr>
              <a:t>作为癌症治疗关键靶点，现有共价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3415044" y="2221651"/>
            <a:ext cx="2049719" cy="113873"/>
          </a:xfrm>
          <a:prstGeom prst="rect">
            <a:avLst/>
          </a:prstGeom>
          <a:noFill/>
          <a:ln>
            <a:solidFill>
              <a:srgbClr val="000000"/>
            </a:solidFill>
          </a:ln>
        </p:spPr>
        <p:txBody>
          <a:bodyPr wrap="none" bIns="9144" lIns="9144" rIns="9144" tIns="9144">
            <a:spAutoFit/>
          </a:bodyPr>
          <a:lstStyle/>
          <a:p>
            <a:r>
              <a:rPr sz="896" b="0" i="0">
                <a:latin typeface="SimHei"/>
              </a:rPr>
              <a:t>抑制剂存在脱靶毒性，需要开发高选择性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3415044" y="2068565"/>
            <a:ext cx="797112" cy="113873"/>
          </a:xfrm>
          <a:prstGeom prst="rect">
            <a:avLst/>
          </a:prstGeom>
          <a:noFill/>
          <a:ln>
            <a:solidFill>
              <a:srgbClr val="000000"/>
            </a:solidFill>
          </a:ln>
        </p:spPr>
        <p:txBody>
          <a:bodyPr wrap="none" bIns="9144" lIns="9144" rIns="9144" tIns="9144">
            <a:spAutoFit/>
          </a:bodyPr>
          <a:lstStyle/>
          <a:p>
            <a:r>
              <a:rPr sz="896" b="0" i="0">
                <a:latin typeface="SimHei"/>
              </a:rPr>
              <a:t>非共价抑制剂。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3118029" y="1864857"/>
            <a:ext cx="2396835" cy="113873"/>
          </a:xfrm>
          <a:prstGeom prst="rect">
            <a:avLst/>
          </a:prstGeom>
          <a:noFill/>
          <a:ln>
            <a:solidFill>
              <a:srgbClr val="000000"/>
            </a:solidFill>
          </a:ln>
        </p:spPr>
        <p:txBody>
          <a:bodyPr wrap="none" bIns="9144" lIns="9144" rIns="9144" tIns="9144">
            <a:spAutoFit/>
          </a:bodyPr>
          <a:lstStyle/>
          <a:p>
            <a:r>
              <a:rPr sz="896" b="0" i="0">
                <a:solidFill>
                  <a:srgbClr val="003366"/>
                </a:solidFill>
                <a:latin typeface="SimHei"/>
              </a:rPr>
              <a:t>技术</a:t>
            </a:r>
            <a:r>
              <a:rPr sz="896" b="0" i="0">
                <a:latin typeface="SimHei"/>
              </a:rPr>
              <a:t>集成分子对接、自研软件</a:t>
            </a:r>
            <a:r>
              <a:rPr sz="896" b="0" i="0">
                <a:latin typeface="LMSans9-Regular"/>
              </a:rPr>
              <a:t>FEbuilder</a:t>
            </a:r>
            <a:r>
              <a:rPr sz="896" b="0" i="0">
                <a:latin typeface="SimHei"/>
              </a:rPr>
              <a:t>，建立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3350985" y="1711759"/>
            <a:ext cx="2088781" cy="113873"/>
          </a:xfrm>
          <a:prstGeom prst="rect">
            <a:avLst/>
          </a:prstGeom>
          <a:noFill/>
          <a:ln>
            <a:solidFill>
              <a:srgbClr val="000000"/>
            </a:solidFill>
          </a:ln>
        </p:spPr>
        <p:txBody>
          <a:bodyPr wrap="none" bIns="9144" lIns="9144" rIns="9144" tIns="9144">
            <a:spAutoFit/>
          </a:bodyPr>
          <a:lstStyle/>
          <a:p>
            <a:r>
              <a:rPr sz="896" b="0" i="0">
                <a:latin typeface="SimHei"/>
              </a:rPr>
              <a:t>“片段</a:t>
            </a:r>
            <a:r>
              <a:rPr sz="896" b="0" i="0">
                <a:latin typeface="LMSans9-Regular"/>
              </a:rPr>
              <a:t>-</a:t>
            </a:r>
            <a:r>
              <a:rPr sz="896" b="0" i="0">
                <a:latin typeface="SimHei"/>
              </a:rPr>
              <a:t>锚点”药物设计新框架，利用已有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3415043" y="1558660"/>
            <a:ext cx="1252606" cy="113873"/>
          </a:xfrm>
          <a:prstGeom prst="rect">
            <a:avLst/>
          </a:prstGeom>
          <a:noFill/>
          <a:ln>
            <a:solidFill>
              <a:srgbClr val="000000"/>
            </a:solidFill>
          </a:ln>
        </p:spPr>
        <p:txBody>
          <a:bodyPr wrap="none" bIns="9144" lIns="9144" rIns="9144" tIns="9144">
            <a:spAutoFit/>
          </a:bodyPr>
          <a:lstStyle/>
          <a:p>
            <a:r>
              <a:rPr sz="896" b="0" i="0">
                <a:latin typeface="SimHei"/>
              </a:rPr>
              <a:t>抑制剂，靶向临近口袋。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3118029" y="1354952"/>
            <a:ext cx="2346733" cy="113873"/>
          </a:xfrm>
          <a:prstGeom prst="rect">
            <a:avLst/>
          </a:prstGeom>
          <a:noFill/>
          <a:ln>
            <a:solidFill>
              <a:srgbClr val="000000"/>
            </a:solidFill>
          </a:ln>
        </p:spPr>
        <p:txBody>
          <a:bodyPr wrap="none" bIns="9144" lIns="9144" rIns="9144" tIns="9144">
            <a:spAutoFit/>
          </a:bodyPr>
          <a:lstStyle/>
          <a:p>
            <a:r>
              <a:rPr sz="896" b="0" i="0">
                <a:solidFill>
                  <a:srgbClr val="003366"/>
                </a:solidFill>
                <a:latin typeface="SimHei"/>
              </a:rPr>
              <a:t>流程</a:t>
            </a:r>
            <a:r>
              <a:rPr sz="896" b="0" i="0">
                <a:latin typeface="SimHei"/>
              </a:rPr>
              <a:t>结合分子动力学模拟、虚拟筛选与实验验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3415044" y="1201853"/>
            <a:ext cx="2049719" cy="113873"/>
          </a:xfrm>
          <a:prstGeom prst="rect">
            <a:avLst/>
          </a:prstGeom>
          <a:noFill/>
          <a:ln>
            <a:solidFill>
              <a:srgbClr val="000000"/>
            </a:solidFill>
          </a:ln>
        </p:spPr>
        <p:txBody>
          <a:bodyPr wrap="none" bIns="9144" lIns="9144" rIns="9144" tIns="9144">
            <a:spAutoFit/>
          </a:bodyPr>
          <a:lstStyle/>
          <a:p>
            <a:r>
              <a:rPr sz="896" b="0" i="0">
                <a:latin typeface="SimHei"/>
              </a:rPr>
              <a:t>证，构建从设计到候选分子的完整研发链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3415044" y="1048755"/>
            <a:ext cx="457200" cy="113873"/>
          </a:xfrm>
          <a:prstGeom prst="rect">
            <a:avLst/>
          </a:prstGeom>
          <a:noFill/>
          <a:ln>
            <a:solidFill>
              <a:srgbClr val="000000"/>
            </a:solidFill>
          </a:ln>
        </p:spPr>
        <p:txBody>
          <a:bodyPr wrap="none" bIns="9144" lIns="9144" rIns="9144" tIns="9144">
            <a:spAutoFit/>
          </a:bodyPr>
          <a:lstStyle/>
          <a:p>
            <a:r>
              <a:rPr sz="896" b="0" i="0">
                <a:latin typeface="SimHei"/>
              </a:rPr>
              <a:t>条。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3110358" y="877988"/>
            <a:ext cx="554182" cy="138545"/>
          </a:xfrm>
          <a:prstGeom prst="rect">
            <a:avLst/>
          </a:prstGeom>
          <a:noFill/>
          <a:ln>
            <a:solidFill>
              <a:srgbClr val="000000"/>
            </a:solidFill>
          </a:ln>
        </p:spPr>
        <p:txBody>
          <a:bodyPr wrap="none" bIns="9144" lIns="9144" rIns="9144" tIns="9144">
            <a:spAutoFit/>
          </a:bodyPr>
          <a:lstStyle/>
          <a:p>
            <a:r>
              <a:rPr sz="1090" b="0" i="0">
                <a:solidFill>
                  <a:srgbClr val="003366"/>
                </a:solidFill>
                <a:latin typeface="SimHei"/>
              </a:rPr>
              <a:t>研究成果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3118029" y="617628"/>
            <a:ext cx="2405380" cy="113873"/>
          </a:xfrm>
          <a:prstGeom prst="rect">
            <a:avLst/>
          </a:prstGeom>
          <a:noFill/>
          <a:ln>
            <a:solidFill>
              <a:srgbClr val="000000"/>
            </a:solidFill>
          </a:ln>
        </p:spPr>
        <p:txBody>
          <a:bodyPr wrap="none" bIns="9144" lIns="9144" rIns="9144" tIns="9144">
            <a:spAutoFit/>
          </a:bodyPr>
          <a:lstStyle/>
          <a:p>
            <a:r>
              <a:rPr sz="896" b="0" i="0">
                <a:solidFill>
                  <a:srgbClr val="003366"/>
                </a:solidFill>
                <a:latin typeface="SimHei"/>
              </a:rPr>
              <a:t>设计</a:t>
            </a:r>
            <a:r>
              <a:rPr sz="896" b="0" i="0">
                <a:latin typeface="SimHei"/>
              </a:rPr>
              <a:t>成功设计</a:t>
            </a:r>
            <a:r>
              <a:rPr sz="896" b="0" i="0">
                <a:latin typeface="LMSans9-Regular"/>
              </a:rPr>
              <a:t>3</a:t>
            </a:r>
            <a:r>
              <a:rPr sz="896" b="0" i="0">
                <a:latin typeface="SimHei"/>
              </a:rPr>
              <a:t>个高选择性</a:t>
            </a:r>
            <a:r>
              <a:rPr sz="896" b="0" i="0">
                <a:latin typeface="LMSans9-Regular"/>
              </a:rPr>
              <a:t>CDK7</a:t>
            </a:r>
            <a:r>
              <a:rPr sz="896" b="0" i="0">
                <a:latin typeface="SimHei"/>
              </a:rPr>
              <a:t>候选分子，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3415044" y="464529"/>
            <a:ext cx="2114570" cy="113873"/>
          </a:xfrm>
          <a:prstGeom prst="rect">
            <a:avLst/>
          </a:prstGeom>
          <a:noFill/>
          <a:ln>
            <a:solidFill>
              <a:srgbClr val="000000"/>
            </a:solidFill>
          </a:ln>
        </p:spPr>
        <p:txBody>
          <a:bodyPr wrap="none" bIns="9144" lIns="9144" rIns="9144" tIns="9144">
            <a:spAutoFit/>
          </a:bodyPr>
          <a:lstStyle/>
          <a:p>
            <a:r>
              <a:rPr sz="896" b="0" i="0">
                <a:latin typeface="SimHei"/>
              </a:rPr>
              <a:t>突破传统</a:t>
            </a:r>
            <a:r>
              <a:rPr sz="896" b="0" i="0">
                <a:latin typeface="LMSans9-Regular"/>
              </a:rPr>
              <a:t>ATP</a:t>
            </a:r>
            <a:r>
              <a:rPr sz="896" b="0" i="0">
                <a:latin typeface="SimHei"/>
              </a:rPr>
              <a:t>竞争思路，靶向非活性口袋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230392" y="406102"/>
            <a:ext cx="2419275" cy="151831"/>
          </a:xfrm>
          <a:prstGeom prst="rect">
            <a:avLst/>
          </a:prstGeom>
          <a:noFill/>
          <a:ln>
            <a:solidFill>
              <a:srgbClr val="000000"/>
            </a:solidFill>
          </a:ln>
        </p:spPr>
        <p:txBody>
          <a:bodyPr wrap="none" bIns="9144" lIns="9144" rIns="9144" tIns="9144">
            <a:spAutoFit/>
          </a:bodyPr>
          <a:lstStyle/>
          <a:p>
            <a:r>
              <a:rPr sz="1195" b="0" i="0">
                <a:solidFill>
                  <a:srgbClr val="2ECC71"/>
                </a:solidFill>
                <a:latin typeface="SimHei"/>
              </a:rPr>
              <a:t>计算驱动创新，精准设计引领药物研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3415045" y="311431"/>
            <a:ext cx="569366" cy="113873"/>
          </a:xfrm>
          <a:prstGeom prst="rect">
            <a:avLst/>
          </a:prstGeom>
          <a:noFill/>
          <a:ln>
            <a:solidFill>
              <a:srgbClr val="000000"/>
            </a:solidFill>
          </a:ln>
        </p:spPr>
        <p:txBody>
          <a:bodyPr wrap="none" bIns="9144" lIns="9144" rIns="9144" tIns="9144">
            <a:spAutoFit/>
          </a:bodyPr>
          <a:lstStyle/>
          <a:p>
            <a:r>
              <a:rPr sz="896" b="0" i="0">
                <a:latin typeface="SimHei"/>
              </a:rPr>
              <a:t>创新策略。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1108736" y="216821"/>
            <a:ext cx="759155" cy="151831"/>
          </a:xfrm>
          <a:prstGeom prst="rect">
            <a:avLst/>
          </a:prstGeom>
          <a:noFill/>
          <a:ln>
            <a:solidFill>
              <a:srgbClr val="000000"/>
            </a:solidFill>
          </a:ln>
        </p:spPr>
        <p:txBody>
          <a:bodyPr wrap="none" bIns="9144" lIns="9144" rIns="9144" tIns="9144">
            <a:spAutoFit/>
          </a:bodyPr>
          <a:lstStyle/>
          <a:p>
            <a:r>
              <a:rPr sz="1195" b="0" i="0">
                <a:solidFill>
                  <a:srgbClr val="2ECC71"/>
                </a:solidFill>
                <a:latin typeface="SimHei"/>
              </a:rPr>
              <a:t>发新方向！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3118029" y="107723"/>
            <a:ext cx="2566020" cy="113873"/>
          </a:xfrm>
          <a:prstGeom prst="rect">
            <a:avLst/>
          </a:prstGeom>
          <a:noFill/>
          <a:ln>
            <a:solidFill>
              <a:srgbClr val="000000"/>
            </a:solidFill>
          </a:ln>
        </p:spPr>
        <p:txBody>
          <a:bodyPr wrap="none" bIns="9144" lIns="9144" rIns="9144" tIns="9144">
            <a:spAutoFit/>
          </a:bodyPr>
          <a:lstStyle/>
          <a:p>
            <a:r>
              <a:rPr sz="896" b="0" i="0">
                <a:solidFill>
                  <a:srgbClr val="003366"/>
                </a:solidFill>
                <a:latin typeface="SimHei"/>
              </a:rPr>
              <a:t>价值</a:t>
            </a:r>
            <a:r>
              <a:rPr sz="896" b="0" i="0">
                <a:latin typeface="LMSans9-Regular"/>
              </a:rPr>
              <a:t>J. Phys. Chem. B</a:t>
            </a:r>
            <a:r>
              <a:rPr sz="896" b="0" i="0">
                <a:latin typeface="SimHei"/>
              </a:rPr>
              <a:t>（</a:t>
            </a:r>
            <a:r>
              <a:rPr sz="896" b="0" i="0">
                <a:latin typeface="LMSans9-Regular"/>
              </a:rPr>
              <a:t>JCR Q1</a:t>
            </a:r>
            <a:r>
              <a:rPr sz="896" b="0" i="0">
                <a:latin typeface="SimHei"/>
              </a:rPr>
              <a:t>，</a:t>
            </a:r>
            <a:r>
              <a:rPr sz="896" b="0" i="0">
                <a:latin typeface="LMSans9-Regular"/>
              </a:rPr>
              <a:t>IF: 3.3</a:t>
            </a:r>
            <a:r>
              <a:rPr sz="896" b="0" i="0">
                <a:latin typeface="SimHei"/>
              </a:rPr>
              <a:t>）接</a:t>
            </a:r>
            <a:r>
              <a:rPr sz="597" b="0" i="0">
                <a:solidFill>
                  <a:srgbClr val="003366"/>
                </a:solidFill>
                <a:latin typeface="LMSans8-Regular"/>
              </a:rPr>
              <a:t>3 / 8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5759958" cy="3240023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542531" y="3116154"/>
            <a:ext cx="2894507" cy="151831"/>
          </a:xfrm>
          <a:prstGeom prst="rect">
            <a:avLst/>
          </a:prstGeom>
          <a:noFill/>
          <a:ln>
            <a:solidFill>
              <a:srgbClr val="000000"/>
            </a:solidFill>
          </a:ln>
        </p:spPr>
        <p:txBody>
          <a:bodyPr wrap="none" bIns="9144" lIns="9144" rIns="9144" tIns="9144">
            <a:spAutoFit/>
          </a:bodyPr>
          <a:lstStyle/>
          <a:p>
            <a:r>
              <a:rPr sz="1195" b="0" i="0">
                <a:solidFill>
                  <a:srgbClr val="003366"/>
                </a:solidFill>
                <a:latin typeface="SimHei"/>
              </a:rPr>
              <a:t>学术评价：</a:t>
            </a:r>
            <a:r>
              <a:rPr sz="1195" b="0" i="0">
                <a:solidFill>
                  <a:srgbClr val="003366"/>
                </a:solidFill>
                <a:latin typeface="LMSans10-Bold"/>
              </a:rPr>
              <a:t>PKNAP</a:t>
            </a:r>
            <a:r>
              <a:rPr sz="1195" b="0" i="0">
                <a:solidFill>
                  <a:srgbClr val="003366"/>
                </a:solidFill>
                <a:latin typeface="SimHei"/>
              </a:rPr>
              <a:t>平台整合肿瘤免疫服务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359995" y="532345"/>
            <a:ext cx="4941638" cy="151831"/>
          </a:xfrm>
          <a:prstGeom prst="rect">
            <a:avLst/>
          </a:prstGeom>
          <a:noFill/>
          <a:ln>
            <a:solidFill>
              <a:srgbClr val="000000"/>
            </a:solidFill>
          </a:ln>
        </p:spPr>
        <p:txBody>
          <a:bodyPr wrap="none" bIns="9144" lIns="9144" rIns="9144" tIns="9144">
            <a:spAutoFit/>
          </a:bodyPr>
          <a:lstStyle/>
          <a:p>
            <a:r>
              <a:rPr sz="1195" b="0" i="0">
                <a:solidFill>
                  <a:srgbClr val="2ECC71"/>
                </a:solidFill>
                <a:latin typeface="LMSans10-Bold"/>
              </a:rPr>
              <a:t>PKNAP</a:t>
            </a:r>
            <a:r>
              <a:rPr sz="1195" b="0" i="0">
                <a:solidFill>
                  <a:srgbClr val="2ECC71"/>
                </a:solidFill>
                <a:latin typeface="SimHei"/>
              </a:rPr>
              <a:t>整合</a:t>
            </a:r>
            <a:r>
              <a:rPr sz="1195" b="0" i="0">
                <a:solidFill>
                  <a:srgbClr val="2ECC71"/>
                </a:solidFill>
                <a:latin typeface="LMSans10-Bold"/>
              </a:rPr>
              <a:t>FEPaML</a:t>
            </a:r>
            <a:r>
              <a:rPr sz="1195" b="0" i="0">
                <a:solidFill>
                  <a:srgbClr val="2ECC71"/>
                </a:solidFill>
                <a:latin typeface="SimHei"/>
              </a:rPr>
              <a:t>、</a:t>
            </a:r>
            <a:r>
              <a:rPr sz="1195" b="0" i="0">
                <a:solidFill>
                  <a:srgbClr val="2ECC71"/>
                </a:solidFill>
                <a:latin typeface="LMSans10-Bold"/>
              </a:rPr>
              <a:t>NEOM</a:t>
            </a:r>
            <a:r>
              <a:rPr sz="1195" b="0" i="0">
                <a:solidFill>
                  <a:srgbClr val="2ECC71"/>
                </a:solidFill>
                <a:latin typeface="SimHei"/>
              </a:rPr>
              <a:t>、</a:t>
            </a:r>
            <a:r>
              <a:rPr sz="1195" b="0" i="0">
                <a:solidFill>
                  <a:srgbClr val="2ECC71"/>
                </a:solidFill>
                <a:latin typeface="LMSans10-Bold"/>
              </a:rPr>
              <a:t>MultiTAP</a:t>
            </a:r>
            <a:r>
              <a:rPr sz="1195" b="0" i="0">
                <a:solidFill>
                  <a:srgbClr val="2ECC71"/>
                </a:solidFill>
                <a:latin typeface="SimHei"/>
              </a:rPr>
              <a:t>等多个肿瘤免疫服务器，融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359995" y="351111"/>
            <a:ext cx="4099438" cy="151831"/>
          </a:xfrm>
          <a:prstGeom prst="rect">
            <a:avLst/>
          </a:prstGeom>
          <a:noFill/>
          <a:ln>
            <a:solidFill>
              <a:srgbClr val="000000"/>
            </a:solidFill>
          </a:ln>
        </p:spPr>
        <p:txBody>
          <a:bodyPr wrap="none" bIns="9144" lIns="9144" rIns="9144" tIns="9144">
            <a:spAutoFit/>
          </a:bodyPr>
          <a:lstStyle/>
          <a:p>
            <a:r>
              <a:rPr sz="1195" b="0" i="0">
                <a:solidFill>
                  <a:srgbClr val="2ECC71"/>
                </a:solidFill>
                <a:latin typeface="SimHei"/>
              </a:rPr>
              <a:t>合物理模拟和数据驱动方法，形成完整计算抗原肽设计平台！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5537836" y="105473"/>
            <a:ext cx="457200" cy="91440"/>
          </a:xfrm>
          <a:prstGeom prst="rect">
            <a:avLst/>
          </a:prstGeom>
          <a:noFill/>
          <a:ln>
            <a:solidFill>
              <a:srgbClr val="000000"/>
            </a:solidFill>
          </a:ln>
        </p:spPr>
        <p:txBody>
          <a:bodyPr wrap="none" bIns="9144" lIns="9144" rIns="9144" tIns="9144">
            <a:spAutoFit/>
          </a:bodyPr>
          <a:lstStyle/>
          <a:p>
            <a:r>
              <a:rPr sz="597" b="0" i="0">
                <a:solidFill>
                  <a:srgbClr val="003366"/>
                </a:solidFill>
                <a:latin typeface="LMSans8-Regular"/>
              </a:rPr>
              <a:t>4 / 8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5759958" cy="3240023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542531" y="3116154"/>
            <a:ext cx="3081860" cy="151831"/>
          </a:xfrm>
          <a:prstGeom prst="rect">
            <a:avLst/>
          </a:prstGeom>
          <a:noFill/>
          <a:ln>
            <a:solidFill>
              <a:srgbClr val="000000"/>
            </a:solidFill>
          </a:ln>
        </p:spPr>
        <p:txBody>
          <a:bodyPr wrap="none" bIns="9144" lIns="9144" rIns="9144" tIns="9144">
            <a:spAutoFit/>
          </a:bodyPr>
          <a:lstStyle/>
          <a:p>
            <a:r>
              <a:rPr sz="1195" b="0" i="0">
                <a:solidFill>
                  <a:srgbClr val="003366"/>
                </a:solidFill>
                <a:latin typeface="SimHei"/>
              </a:rPr>
              <a:t>创新创业：“慧者”多智能体</a:t>
            </a:r>
            <a:r>
              <a:rPr sz="1195" b="0" i="0">
                <a:solidFill>
                  <a:srgbClr val="003366"/>
                </a:solidFill>
                <a:latin typeface="LMSans10-Bold"/>
              </a:rPr>
              <a:t>AI</a:t>
            </a:r>
            <a:r>
              <a:rPr sz="1195" b="0" i="0">
                <a:solidFill>
                  <a:srgbClr val="003366"/>
                </a:solidFill>
                <a:latin typeface="SimHei"/>
              </a:rPr>
              <a:t>科研协作平台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230392" y="2609443"/>
            <a:ext cx="4353809" cy="138545"/>
          </a:xfrm>
          <a:prstGeom prst="rect">
            <a:avLst/>
          </a:prstGeom>
          <a:noFill/>
          <a:ln>
            <a:solidFill>
              <a:srgbClr val="000000"/>
            </a:solidFill>
          </a:ln>
        </p:spPr>
        <p:txBody>
          <a:bodyPr wrap="none" bIns="9144" lIns="9144" rIns="9144" tIns="9144">
            <a:spAutoFit/>
          </a:bodyPr>
          <a:lstStyle/>
          <a:p>
            <a:r>
              <a:rPr sz="1090" b="0" i="0">
                <a:solidFill>
                  <a:srgbClr val="003366"/>
                </a:solidFill>
                <a:latin typeface="SimHei"/>
              </a:rPr>
              <a:t>核心理念</a:t>
            </a:r>
            <a:r>
              <a:rPr sz="1090" b="0" i="0">
                <a:solidFill>
                  <a:srgbClr val="003366"/>
                </a:solidFill>
                <a:latin typeface="SimHei"/>
              </a:rPr>
              <a:t>战略合作与支持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238063" y="2348626"/>
            <a:ext cx="4705865" cy="113873"/>
          </a:xfrm>
          <a:prstGeom prst="rect">
            <a:avLst/>
          </a:prstGeom>
          <a:noFill/>
          <a:ln>
            <a:solidFill>
              <a:srgbClr val="000000"/>
            </a:solidFill>
          </a:ln>
        </p:spPr>
        <p:txBody>
          <a:bodyPr wrap="none" bIns="9144" lIns="9144" rIns="9144" tIns="9144">
            <a:spAutoFit/>
          </a:bodyPr>
          <a:lstStyle/>
          <a:p>
            <a:r>
              <a:rPr sz="896" b="0" i="0">
                <a:solidFill>
                  <a:srgbClr val="003366"/>
                </a:solidFill>
                <a:latin typeface="SimHei"/>
              </a:rPr>
              <a:t>目标</a:t>
            </a:r>
            <a:r>
              <a:rPr sz="896" b="0" i="0">
                <a:latin typeface="SimHei"/>
              </a:rPr>
              <a:t>解决科研人面临的信息过载、协作效率低下问题</a:t>
            </a:r>
            <a:r>
              <a:rPr sz="896" b="0" i="0">
                <a:solidFill>
                  <a:srgbClr val="003366"/>
                </a:solidFill>
                <a:latin typeface="SimHei"/>
              </a:rPr>
              <a:t>浙大科技园</a:t>
            </a:r>
            <a:r>
              <a:rPr sz="896" b="0" i="0">
                <a:latin typeface="SimHei"/>
              </a:rPr>
              <a:t>企业孵化和资源支持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238063" y="2144918"/>
            <a:ext cx="4819738" cy="113873"/>
          </a:xfrm>
          <a:prstGeom prst="rect">
            <a:avLst/>
          </a:prstGeom>
          <a:noFill/>
          <a:ln>
            <a:solidFill>
              <a:srgbClr val="000000"/>
            </a:solidFill>
          </a:ln>
        </p:spPr>
        <p:txBody>
          <a:bodyPr wrap="none" bIns="9144" lIns="9144" rIns="9144" tIns="9144">
            <a:spAutoFit/>
          </a:bodyPr>
          <a:lstStyle/>
          <a:p>
            <a:r>
              <a:rPr sz="896" b="0" i="0">
                <a:solidFill>
                  <a:srgbClr val="003366"/>
                </a:solidFill>
                <a:latin typeface="SimHei"/>
              </a:rPr>
              <a:t>技术</a:t>
            </a:r>
            <a:r>
              <a:rPr sz="896" b="0" i="0">
                <a:latin typeface="SimHei"/>
              </a:rPr>
              <a:t>基于大模型与群体智能的</a:t>
            </a:r>
            <a:r>
              <a:rPr sz="896" b="0" i="0">
                <a:latin typeface="LMSans9-Regular"/>
              </a:rPr>
              <a:t>AI</a:t>
            </a:r>
            <a:r>
              <a:rPr sz="896" b="0" i="0">
                <a:latin typeface="SimHei"/>
              </a:rPr>
              <a:t>协作平台</a:t>
            </a:r>
            <a:r>
              <a:rPr sz="896" b="0" i="0">
                <a:solidFill>
                  <a:srgbClr val="003366"/>
                </a:solidFill>
                <a:latin typeface="SimHei"/>
              </a:rPr>
              <a:t>奇绩创坛</a:t>
            </a:r>
            <a:r>
              <a:rPr sz="896" b="0" i="0">
                <a:latin typeface="SimHei"/>
              </a:rPr>
              <a:t>创投基金和商业化指导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238063" y="1941209"/>
            <a:ext cx="5240507" cy="113873"/>
          </a:xfrm>
          <a:prstGeom prst="rect">
            <a:avLst/>
          </a:prstGeom>
          <a:noFill/>
          <a:ln>
            <a:solidFill>
              <a:srgbClr val="000000"/>
            </a:solidFill>
          </a:ln>
        </p:spPr>
        <p:txBody>
          <a:bodyPr wrap="none" bIns="9144" lIns="9144" rIns="9144" tIns="9144">
            <a:spAutoFit/>
          </a:bodyPr>
          <a:lstStyle/>
          <a:p>
            <a:r>
              <a:rPr sz="896" b="0" i="0">
                <a:solidFill>
                  <a:srgbClr val="003366"/>
                </a:solidFill>
                <a:latin typeface="SimHei"/>
              </a:rPr>
              <a:t>愿景</a:t>
            </a:r>
            <a:r>
              <a:rPr sz="896" b="0" i="0">
                <a:latin typeface="SimHei"/>
              </a:rPr>
              <a:t>让每位科研人员都拥有全天候的</a:t>
            </a:r>
            <a:r>
              <a:rPr sz="896" b="0" i="0">
                <a:latin typeface="LMSans9-Regular"/>
              </a:rPr>
              <a:t>”</a:t>
            </a:r>
            <a:r>
              <a:rPr sz="896" b="0" i="0">
                <a:latin typeface="SimHei"/>
              </a:rPr>
              <a:t>科研合伙人</a:t>
            </a:r>
            <a:r>
              <a:rPr sz="896" b="0" i="0">
                <a:latin typeface="LMSans9-Regular"/>
              </a:rPr>
              <a:t>”</a:t>
            </a:r>
            <a:r>
              <a:rPr sz="896" b="0" i="0">
                <a:solidFill>
                  <a:srgbClr val="003366"/>
                </a:solidFill>
                <a:latin typeface="SimHei"/>
              </a:rPr>
              <a:t>晶泰科技</a:t>
            </a:r>
            <a:r>
              <a:rPr sz="896" b="0" i="0">
                <a:latin typeface="SimHei"/>
              </a:rPr>
              <a:t>文献数据库</a:t>
            </a:r>
            <a:r>
              <a:rPr sz="896" b="0" i="0">
                <a:latin typeface="LMSans9-Regular"/>
              </a:rPr>
              <a:t>RAG</a:t>
            </a:r>
            <a:r>
              <a:rPr sz="896" b="0" i="0">
                <a:latin typeface="SimHei"/>
              </a:rPr>
              <a:t>系统联合开发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238063" y="1737501"/>
            <a:ext cx="2688353" cy="113873"/>
          </a:xfrm>
          <a:prstGeom prst="rect">
            <a:avLst/>
          </a:prstGeom>
          <a:noFill/>
          <a:ln>
            <a:solidFill>
              <a:srgbClr val="000000"/>
            </a:solidFill>
          </a:ln>
        </p:spPr>
        <p:txBody>
          <a:bodyPr wrap="none" bIns="9144" lIns="9144" rIns="9144" tIns="9144">
            <a:spAutoFit/>
          </a:bodyPr>
          <a:lstStyle/>
          <a:p>
            <a:r>
              <a:rPr sz="896" b="0" i="0">
                <a:solidFill>
                  <a:srgbClr val="003366"/>
                </a:solidFill>
                <a:latin typeface="SimHei"/>
              </a:rPr>
              <a:t>创新</a:t>
            </a:r>
            <a:r>
              <a:rPr sz="896" b="0" i="0">
                <a:latin typeface="SimHei"/>
              </a:rPr>
              <a:t>多智能体交互逻辑，模拟真实科研团队协作模式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230392" y="1507044"/>
            <a:ext cx="554182" cy="138545"/>
          </a:xfrm>
          <a:prstGeom prst="rect">
            <a:avLst/>
          </a:prstGeom>
          <a:noFill/>
          <a:ln>
            <a:solidFill>
              <a:srgbClr val="000000"/>
            </a:solidFill>
          </a:ln>
        </p:spPr>
        <p:txBody>
          <a:bodyPr wrap="none" bIns="9144" lIns="9144" rIns="9144" tIns="9144">
            <a:spAutoFit/>
          </a:bodyPr>
          <a:lstStyle/>
          <a:p>
            <a:r>
              <a:rPr sz="1090" b="0" i="0">
                <a:solidFill>
                  <a:srgbClr val="003366"/>
                </a:solidFill>
                <a:latin typeface="SimHei"/>
              </a:rPr>
              <a:t>核心功能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250572" y="1246240"/>
            <a:ext cx="2540543" cy="113873"/>
          </a:xfrm>
          <a:prstGeom prst="rect">
            <a:avLst/>
          </a:prstGeom>
          <a:noFill/>
          <a:ln>
            <a:solidFill>
              <a:srgbClr val="000000"/>
            </a:solidFill>
          </a:ln>
        </p:spPr>
        <p:txBody>
          <a:bodyPr wrap="none" bIns="9144" lIns="9144" rIns="9144" tIns="9144">
            <a:spAutoFit/>
          </a:bodyPr>
          <a:lstStyle/>
          <a:p>
            <a:r>
              <a:rPr sz="896" b="0" i="0">
                <a:solidFill>
                  <a:srgbClr val="003366"/>
                </a:solidFill>
                <a:latin typeface="SimHei"/>
              </a:rPr>
              <a:t>智能文献处理</a:t>
            </a:r>
            <a:r>
              <a:rPr sz="896" b="0" i="0">
                <a:latin typeface="SimHei"/>
              </a:rPr>
              <a:t>检索、写综述、文献讲解</a:t>
            </a:r>
            <a:r>
              <a:rPr sz="896" b="0" i="0">
                <a:latin typeface="LMSans9-Regular"/>
              </a:rPr>
              <a:t>PPT</a:t>
            </a:r>
            <a:r>
              <a:rPr sz="896" b="0" i="0">
                <a:latin typeface="SimHei"/>
              </a:rPr>
              <a:t>生成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250572" y="1042532"/>
            <a:ext cx="2346739" cy="113873"/>
          </a:xfrm>
          <a:prstGeom prst="rect">
            <a:avLst/>
          </a:prstGeom>
          <a:noFill/>
          <a:ln>
            <a:solidFill>
              <a:srgbClr val="000000"/>
            </a:solidFill>
          </a:ln>
        </p:spPr>
        <p:txBody>
          <a:bodyPr wrap="none" bIns="9144" lIns="9144" rIns="9144" tIns="9144">
            <a:spAutoFit/>
          </a:bodyPr>
          <a:lstStyle/>
          <a:p>
            <a:r>
              <a:rPr sz="896" b="0" i="0">
                <a:solidFill>
                  <a:srgbClr val="003366"/>
                </a:solidFill>
                <a:latin typeface="SimHei"/>
              </a:rPr>
              <a:t>多智能体协作</a:t>
            </a:r>
            <a:r>
              <a:rPr sz="896" b="0" i="0">
                <a:latin typeface="SimHei"/>
              </a:rPr>
              <a:t>多智能体交互助力科研方案设计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250572" y="838824"/>
            <a:ext cx="2118992" cy="113873"/>
          </a:xfrm>
          <a:prstGeom prst="rect">
            <a:avLst/>
          </a:prstGeom>
          <a:noFill/>
          <a:ln>
            <a:solidFill>
              <a:srgbClr val="000000"/>
            </a:solidFill>
          </a:ln>
        </p:spPr>
        <p:txBody>
          <a:bodyPr wrap="none" bIns="9144" lIns="9144" rIns="9144" tIns="9144">
            <a:spAutoFit/>
          </a:bodyPr>
          <a:lstStyle/>
          <a:p>
            <a:r>
              <a:rPr sz="896" b="0" i="0">
                <a:solidFill>
                  <a:srgbClr val="003366"/>
                </a:solidFill>
                <a:latin typeface="SimHei"/>
              </a:rPr>
              <a:t>个性化智能体</a:t>
            </a:r>
            <a:r>
              <a:rPr sz="896" b="0" i="0">
                <a:latin typeface="SimHei"/>
              </a:rPr>
              <a:t>私域知识库构建和增量学习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250572" y="635116"/>
            <a:ext cx="2118992" cy="113873"/>
          </a:xfrm>
          <a:prstGeom prst="rect">
            <a:avLst/>
          </a:prstGeom>
          <a:noFill/>
          <a:ln>
            <a:solidFill>
              <a:srgbClr val="000000"/>
            </a:solidFill>
          </a:ln>
        </p:spPr>
        <p:txBody>
          <a:bodyPr wrap="none" bIns="9144" lIns="9144" rIns="9144" tIns="9144">
            <a:spAutoFit/>
          </a:bodyPr>
          <a:lstStyle/>
          <a:p>
            <a:r>
              <a:rPr sz="896" b="0" i="0">
                <a:solidFill>
                  <a:srgbClr val="003366"/>
                </a:solidFill>
                <a:latin typeface="SimHei"/>
              </a:rPr>
              <a:t>社交网络功能</a:t>
            </a:r>
            <a:r>
              <a:rPr sz="896" b="0" i="0">
                <a:latin typeface="SimHei"/>
              </a:rPr>
              <a:t>促进跨学科合作和成果共享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5537836" y="105473"/>
            <a:ext cx="457200" cy="91440"/>
          </a:xfrm>
          <a:prstGeom prst="rect">
            <a:avLst/>
          </a:prstGeom>
          <a:noFill/>
          <a:ln>
            <a:solidFill>
              <a:srgbClr val="000000"/>
            </a:solidFill>
          </a:ln>
        </p:spPr>
        <p:txBody>
          <a:bodyPr wrap="none" bIns="9144" lIns="9144" rIns="9144" tIns="9144">
            <a:spAutoFit/>
          </a:bodyPr>
          <a:lstStyle/>
          <a:p>
            <a:r>
              <a:rPr sz="597" b="0" i="0">
                <a:solidFill>
                  <a:srgbClr val="003366"/>
                </a:solidFill>
                <a:latin typeface="LMSans8-Regular"/>
              </a:rPr>
              <a:t>5 / 8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5759958" cy="3240023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542531" y="3116751"/>
            <a:ext cx="3112688" cy="151831"/>
          </a:xfrm>
          <a:prstGeom prst="rect">
            <a:avLst/>
          </a:prstGeom>
          <a:noFill/>
          <a:ln>
            <a:solidFill>
              <a:srgbClr val="000000"/>
            </a:solidFill>
          </a:ln>
        </p:spPr>
        <p:txBody>
          <a:bodyPr wrap="none" bIns="9144" lIns="9144" rIns="9144" tIns="9144">
            <a:spAutoFit/>
          </a:bodyPr>
          <a:lstStyle/>
          <a:p>
            <a:r>
              <a:rPr sz="1195" b="0" i="0">
                <a:solidFill>
                  <a:srgbClr val="003366"/>
                </a:solidFill>
                <a:latin typeface="SimHei"/>
              </a:rPr>
              <a:t>创新创业：“慧者”项目获得多个省级校级奖项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3715208" y="2636646"/>
            <a:ext cx="969818" cy="138545"/>
          </a:xfrm>
          <a:prstGeom prst="rect">
            <a:avLst/>
          </a:prstGeom>
          <a:noFill/>
          <a:ln>
            <a:solidFill>
              <a:srgbClr val="000000"/>
            </a:solidFill>
          </a:ln>
        </p:spPr>
        <p:txBody>
          <a:bodyPr wrap="none" bIns="9144" lIns="9144" rIns="9144" tIns="9144">
            <a:spAutoFit/>
          </a:bodyPr>
          <a:lstStyle/>
          <a:p>
            <a:r>
              <a:rPr sz="1090" b="0" i="0">
                <a:solidFill>
                  <a:srgbClr val="003366"/>
                </a:solidFill>
                <a:latin typeface="SimHei"/>
              </a:rPr>
              <a:t>重大荣誉与认可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3041727" y="2369794"/>
            <a:ext cx="2392395" cy="113873"/>
          </a:xfrm>
          <a:prstGeom prst="rect">
            <a:avLst/>
          </a:prstGeom>
          <a:noFill/>
          <a:ln>
            <a:solidFill>
              <a:srgbClr val="000000"/>
            </a:solidFill>
          </a:ln>
        </p:spPr>
        <p:txBody>
          <a:bodyPr wrap="none" bIns="9144" lIns="9144" rIns="9144" tIns="9144">
            <a:spAutoFit/>
          </a:bodyPr>
          <a:lstStyle/>
          <a:p>
            <a:r>
              <a:rPr sz="896" b="0" i="0">
                <a:solidFill>
                  <a:srgbClr val="003366"/>
                </a:solidFill>
                <a:latin typeface="LMSans10-Bold"/>
              </a:rPr>
              <a:t>2024</a:t>
            </a:r>
            <a:r>
              <a:rPr sz="896" b="0" i="0">
                <a:solidFill>
                  <a:srgbClr val="003366"/>
                </a:solidFill>
                <a:latin typeface="SimHei"/>
              </a:rPr>
              <a:t>年</a:t>
            </a:r>
            <a:r>
              <a:rPr sz="896" b="0" i="0">
                <a:solidFill>
                  <a:srgbClr val="003366"/>
                </a:solidFill>
                <a:latin typeface="LMSans10-Bold"/>
              </a:rPr>
              <a:t>12</a:t>
            </a:r>
            <a:r>
              <a:rPr sz="896" b="0" i="0">
                <a:solidFill>
                  <a:srgbClr val="003366"/>
                </a:solidFill>
                <a:latin typeface="SimHei"/>
              </a:rPr>
              <a:t>月</a:t>
            </a:r>
            <a:r>
              <a:rPr sz="896" b="0" i="0">
                <a:latin typeface="SimHei"/>
              </a:rPr>
              <a:t>获评浙江大学智云杯比赛一等奖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3104351" y="2166098"/>
            <a:ext cx="1988152" cy="113873"/>
          </a:xfrm>
          <a:prstGeom prst="rect">
            <a:avLst/>
          </a:prstGeom>
          <a:noFill/>
          <a:ln>
            <a:solidFill>
              <a:srgbClr val="000000"/>
            </a:solidFill>
          </a:ln>
        </p:spPr>
        <p:txBody>
          <a:bodyPr wrap="none" bIns="9144" lIns="9144" rIns="9144" tIns="9144">
            <a:spAutoFit/>
          </a:bodyPr>
          <a:lstStyle/>
          <a:p>
            <a:r>
              <a:rPr sz="896" b="0" i="0">
                <a:solidFill>
                  <a:srgbClr val="003366"/>
                </a:solidFill>
                <a:latin typeface="LMSans10-Bold"/>
              </a:rPr>
              <a:t>2025</a:t>
            </a:r>
            <a:r>
              <a:rPr sz="896" b="0" i="0">
                <a:solidFill>
                  <a:srgbClr val="003366"/>
                </a:solidFill>
                <a:latin typeface="SimHei"/>
              </a:rPr>
              <a:t>年</a:t>
            </a:r>
            <a:r>
              <a:rPr sz="896" b="0" i="0">
                <a:solidFill>
                  <a:srgbClr val="003366"/>
                </a:solidFill>
                <a:latin typeface="LMSans10-Bold"/>
              </a:rPr>
              <a:t>6</a:t>
            </a:r>
            <a:r>
              <a:rPr sz="896" b="0" i="0">
                <a:solidFill>
                  <a:srgbClr val="003366"/>
                </a:solidFill>
                <a:latin typeface="SimHei"/>
              </a:rPr>
              <a:t>月</a:t>
            </a:r>
            <a:r>
              <a:rPr sz="896" b="0" i="0">
                <a:latin typeface="SimHei"/>
              </a:rPr>
              <a:t>获评国家级创业实践项目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3104351" y="1962390"/>
            <a:ext cx="2359604" cy="113873"/>
          </a:xfrm>
          <a:prstGeom prst="rect">
            <a:avLst/>
          </a:prstGeom>
          <a:noFill/>
          <a:ln>
            <a:solidFill>
              <a:srgbClr val="000000"/>
            </a:solidFill>
          </a:ln>
        </p:spPr>
        <p:txBody>
          <a:bodyPr wrap="none" bIns="9144" lIns="9144" rIns="9144" tIns="9144">
            <a:spAutoFit/>
          </a:bodyPr>
          <a:lstStyle/>
          <a:p>
            <a:r>
              <a:rPr sz="896" b="0" i="0">
                <a:solidFill>
                  <a:srgbClr val="003366"/>
                </a:solidFill>
                <a:latin typeface="LMSans10-Bold"/>
              </a:rPr>
              <a:t>2025</a:t>
            </a:r>
            <a:r>
              <a:rPr sz="896" b="0" i="0">
                <a:solidFill>
                  <a:srgbClr val="003366"/>
                </a:solidFill>
                <a:latin typeface="SimHei"/>
              </a:rPr>
              <a:t>年</a:t>
            </a:r>
            <a:r>
              <a:rPr sz="896" b="0" i="0">
                <a:solidFill>
                  <a:srgbClr val="003366"/>
                </a:solidFill>
                <a:latin typeface="LMSans10-Bold"/>
              </a:rPr>
              <a:t>6</a:t>
            </a:r>
            <a:r>
              <a:rPr sz="896" b="0" i="0">
                <a:solidFill>
                  <a:srgbClr val="003366"/>
                </a:solidFill>
                <a:latin typeface="SimHei"/>
              </a:rPr>
              <a:t>月</a:t>
            </a:r>
            <a:r>
              <a:rPr sz="896" b="0" i="0">
                <a:latin typeface="SimHei"/>
              </a:rPr>
              <a:t>获浙大管理学院</a:t>
            </a:r>
            <a:r>
              <a:rPr sz="896" b="0" i="0">
                <a:latin typeface="LMSans9-Regular"/>
              </a:rPr>
              <a:t>BEST</a:t>
            </a:r>
            <a:r>
              <a:rPr sz="896" b="0" i="0">
                <a:latin typeface="SimHei"/>
              </a:rPr>
              <a:t>科创项目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3839897" y="1815327"/>
            <a:ext cx="797112" cy="113873"/>
          </a:xfrm>
          <a:prstGeom prst="rect">
            <a:avLst/>
          </a:prstGeom>
          <a:noFill/>
          <a:ln>
            <a:solidFill>
              <a:srgbClr val="000000"/>
            </a:solidFill>
          </a:ln>
        </p:spPr>
        <p:txBody>
          <a:bodyPr wrap="none" bIns="9144" lIns="9144" rIns="9144" tIns="9144">
            <a:spAutoFit/>
          </a:bodyPr>
          <a:lstStyle/>
          <a:p>
            <a:r>
              <a:rPr sz="896" b="0" i="0">
                <a:latin typeface="SimHei"/>
              </a:rPr>
              <a:t>夏季路演未来奖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3104351" y="1605584"/>
            <a:ext cx="2329771" cy="113873"/>
          </a:xfrm>
          <a:prstGeom prst="rect">
            <a:avLst/>
          </a:prstGeom>
          <a:noFill/>
          <a:ln>
            <a:solidFill>
              <a:srgbClr val="000000"/>
            </a:solidFill>
          </a:ln>
        </p:spPr>
        <p:txBody>
          <a:bodyPr wrap="none" bIns="9144" lIns="9144" rIns="9144" tIns="9144">
            <a:spAutoFit/>
          </a:bodyPr>
          <a:lstStyle/>
          <a:p>
            <a:r>
              <a:rPr sz="896" b="0" i="0">
                <a:solidFill>
                  <a:srgbClr val="003366"/>
                </a:solidFill>
                <a:latin typeface="LMSans10-Bold"/>
              </a:rPr>
              <a:t>2025</a:t>
            </a:r>
            <a:r>
              <a:rPr sz="896" b="0" i="0">
                <a:solidFill>
                  <a:srgbClr val="003366"/>
                </a:solidFill>
                <a:latin typeface="SimHei"/>
              </a:rPr>
              <a:t>年</a:t>
            </a:r>
            <a:r>
              <a:rPr sz="896" b="0" i="0">
                <a:solidFill>
                  <a:srgbClr val="003366"/>
                </a:solidFill>
                <a:latin typeface="LMSans10-Bold"/>
              </a:rPr>
              <a:t>7</a:t>
            </a:r>
            <a:r>
              <a:rPr sz="896" b="0" i="0">
                <a:solidFill>
                  <a:srgbClr val="003366"/>
                </a:solidFill>
                <a:latin typeface="SimHei"/>
              </a:rPr>
              <a:t>月</a:t>
            </a:r>
            <a:r>
              <a:rPr sz="896" b="0" i="0">
                <a:latin typeface="SimHei"/>
              </a:rPr>
              <a:t>获评浙江大学“科创训练计划”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3104351" y="1401876"/>
            <a:ext cx="2215898" cy="113873"/>
          </a:xfrm>
          <a:prstGeom prst="rect">
            <a:avLst/>
          </a:prstGeom>
          <a:noFill/>
          <a:ln>
            <a:solidFill>
              <a:srgbClr val="000000"/>
            </a:solidFill>
          </a:ln>
        </p:spPr>
        <p:txBody>
          <a:bodyPr wrap="none" bIns="9144" lIns="9144" rIns="9144" tIns="9144">
            <a:spAutoFit/>
          </a:bodyPr>
          <a:lstStyle/>
          <a:p>
            <a:r>
              <a:rPr sz="896" b="0" i="0">
                <a:solidFill>
                  <a:srgbClr val="003366"/>
                </a:solidFill>
                <a:latin typeface="LMSans10-Bold"/>
              </a:rPr>
              <a:t>2025</a:t>
            </a:r>
            <a:r>
              <a:rPr sz="896" b="0" i="0">
                <a:solidFill>
                  <a:srgbClr val="003366"/>
                </a:solidFill>
                <a:latin typeface="SimHei"/>
              </a:rPr>
              <a:t>年</a:t>
            </a:r>
            <a:r>
              <a:rPr sz="896" b="0" i="0">
                <a:solidFill>
                  <a:srgbClr val="003366"/>
                </a:solidFill>
                <a:latin typeface="LMSans10-Bold"/>
              </a:rPr>
              <a:t>7</a:t>
            </a:r>
            <a:r>
              <a:rPr sz="896" b="0" i="0">
                <a:solidFill>
                  <a:srgbClr val="003366"/>
                </a:solidFill>
                <a:latin typeface="SimHei"/>
              </a:rPr>
              <a:t>月</a:t>
            </a:r>
            <a:r>
              <a:rPr sz="896" b="0" i="0">
                <a:latin typeface="SimHei"/>
              </a:rPr>
              <a:t>代表浙大在世界人工智能大会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3770948" y="1254813"/>
            <a:ext cx="742114" cy="113873"/>
          </a:xfrm>
          <a:prstGeom prst="rect">
            <a:avLst/>
          </a:prstGeom>
          <a:noFill/>
          <a:ln>
            <a:solidFill>
              <a:srgbClr val="000000"/>
            </a:solidFill>
          </a:ln>
        </p:spPr>
        <p:txBody>
          <a:bodyPr wrap="none" bIns="9144" lIns="9144" rIns="9144" tIns="9144">
            <a:spAutoFit/>
          </a:bodyPr>
          <a:lstStyle/>
          <a:p>
            <a:r>
              <a:rPr sz="896" b="0" i="0">
                <a:latin typeface="SimHei"/>
              </a:rPr>
              <a:t>（</a:t>
            </a:r>
            <a:r>
              <a:rPr sz="896" b="0" i="0">
                <a:latin typeface="LMSans9-Regular"/>
              </a:rPr>
              <a:t>WAIC</a:t>
            </a:r>
            <a:r>
              <a:rPr sz="896" b="0" i="0">
                <a:latin typeface="SimHei"/>
              </a:rPr>
              <a:t>）参展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3041727" y="1045069"/>
            <a:ext cx="2392395" cy="113873"/>
          </a:xfrm>
          <a:prstGeom prst="rect">
            <a:avLst/>
          </a:prstGeom>
          <a:noFill/>
          <a:ln>
            <a:solidFill>
              <a:srgbClr val="000000"/>
            </a:solidFill>
          </a:ln>
        </p:spPr>
        <p:txBody>
          <a:bodyPr wrap="none" bIns="9144" lIns="9144" rIns="9144" tIns="9144">
            <a:spAutoFit/>
          </a:bodyPr>
          <a:lstStyle/>
          <a:p>
            <a:r>
              <a:rPr sz="896" b="0" i="0">
                <a:solidFill>
                  <a:srgbClr val="003366"/>
                </a:solidFill>
                <a:latin typeface="LMSans10-Bold"/>
              </a:rPr>
              <a:t>2025</a:t>
            </a:r>
            <a:r>
              <a:rPr sz="896" b="0" i="0">
                <a:solidFill>
                  <a:srgbClr val="003366"/>
                </a:solidFill>
                <a:latin typeface="SimHei"/>
              </a:rPr>
              <a:t>年</a:t>
            </a:r>
            <a:r>
              <a:rPr sz="896" b="0" i="0">
                <a:solidFill>
                  <a:srgbClr val="003366"/>
                </a:solidFill>
                <a:latin typeface="LMSans10-Bold"/>
              </a:rPr>
              <a:t>11</a:t>
            </a:r>
            <a:r>
              <a:rPr sz="896" b="0" i="0">
                <a:solidFill>
                  <a:srgbClr val="003366"/>
                </a:solidFill>
                <a:latin typeface="SimHei"/>
              </a:rPr>
              <a:t>月</a:t>
            </a:r>
            <a:r>
              <a:rPr sz="896" b="0" i="0">
                <a:latin typeface="SimHei"/>
              </a:rPr>
              <a:t>教育信息技术应用创新大赛入选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3839897" y="898006"/>
            <a:ext cx="457200" cy="113873"/>
          </a:xfrm>
          <a:prstGeom prst="rect">
            <a:avLst/>
          </a:prstGeom>
          <a:noFill/>
          <a:ln>
            <a:solidFill>
              <a:srgbClr val="000000"/>
            </a:solidFill>
          </a:ln>
        </p:spPr>
        <p:txBody>
          <a:bodyPr wrap="none" bIns="9144" lIns="9144" rIns="9144" tIns="9144">
            <a:spAutoFit/>
          </a:bodyPr>
          <a:lstStyle/>
          <a:p>
            <a:r>
              <a:rPr sz="896" b="0" i="0">
                <a:latin typeface="SimHei"/>
              </a:rPr>
              <a:t>决赛阶段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5537836" y="105473"/>
            <a:ext cx="457200" cy="91440"/>
          </a:xfrm>
          <a:prstGeom prst="rect">
            <a:avLst/>
          </a:prstGeom>
          <a:noFill/>
          <a:ln>
            <a:solidFill>
              <a:srgbClr val="000000"/>
            </a:solidFill>
          </a:ln>
        </p:spPr>
        <p:txBody>
          <a:bodyPr wrap="none" bIns="9144" lIns="9144" rIns="9144" tIns="9144">
            <a:spAutoFit/>
          </a:bodyPr>
          <a:lstStyle/>
          <a:p>
            <a:r>
              <a:rPr sz="597" b="0" i="0">
                <a:solidFill>
                  <a:srgbClr val="003366"/>
                </a:solidFill>
                <a:latin typeface="LMSans8-Regular"/>
              </a:rPr>
              <a:t>6 / 8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97738" y="48779"/>
            <a:ext cx="3861216" cy="151831"/>
          </a:xfrm>
          <a:prstGeom prst="rect">
            <a:avLst/>
          </a:prstGeom>
          <a:noFill/>
          <a:ln>
            <a:solidFill>
              <a:srgbClr val="000000"/>
            </a:solidFill>
          </a:ln>
        </p:spPr>
        <p:txBody>
          <a:bodyPr wrap="none" bIns="9144" lIns="9144" rIns="9144" tIns="9144">
            <a:spAutoFit/>
          </a:bodyPr>
          <a:lstStyle/>
          <a:p>
            <a:r>
              <a:rPr sz="1195" b="0" i="0">
                <a:solidFill>
                  <a:srgbClr val="2ECC71"/>
                </a:solidFill>
                <a:latin typeface="LMSans10-Bold"/>
              </a:rPr>
              <a:t>AI</a:t>
            </a:r>
            <a:r>
              <a:rPr sz="1195" b="0" i="0">
                <a:solidFill>
                  <a:srgbClr val="2ECC71"/>
                </a:solidFill>
                <a:latin typeface="SimHei"/>
              </a:rPr>
              <a:t>赋能科研</a:t>
            </a:r>
            <a:r>
              <a:rPr sz="1195" b="0" i="0">
                <a:solidFill>
                  <a:srgbClr val="2ECC71"/>
                </a:solidFill>
                <a:latin typeface="SimHei"/>
              </a:rPr>
              <a:t>助力科学创新！推动科研工作数字化转型！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5759958" cy="3240023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542531" y="3117348"/>
            <a:ext cx="2125634" cy="151831"/>
          </a:xfrm>
          <a:prstGeom prst="rect">
            <a:avLst/>
          </a:prstGeom>
          <a:noFill/>
          <a:ln>
            <a:solidFill>
              <a:srgbClr val="000000"/>
            </a:solidFill>
          </a:ln>
        </p:spPr>
        <p:txBody>
          <a:bodyPr wrap="none" bIns="9144" lIns="9144" rIns="9144" tIns="9144">
            <a:spAutoFit/>
          </a:bodyPr>
          <a:lstStyle/>
          <a:p>
            <a:r>
              <a:rPr sz="1195" b="0" i="0">
                <a:solidFill>
                  <a:srgbClr val="003366"/>
                </a:solidFill>
                <a:latin typeface="SimHei"/>
              </a:rPr>
              <a:t>综合素质：劳动实践与社会贡献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238088" y="2608950"/>
            <a:ext cx="4364038" cy="113873"/>
          </a:xfrm>
          <a:prstGeom prst="rect">
            <a:avLst/>
          </a:prstGeom>
          <a:noFill/>
          <a:ln>
            <a:solidFill>
              <a:srgbClr val="000000"/>
            </a:solidFill>
          </a:ln>
        </p:spPr>
        <p:txBody>
          <a:bodyPr wrap="none" bIns="9144" lIns="9144" rIns="9144" tIns="9144">
            <a:spAutoFit/>
          </a:bodyPr>
          <a:lstStyle/>
          <a:p>
            <a:r>
              <a:rPr sz="896" b="0" i="0">
                <a:solidFill>
                  <a:srgbClr val="003366"/>
                </a:solidFill>
                <a:latin typeface="SimHei"/>
              </a:rPr>
              <a:t>岗位</a:t>
            </a:r>
            <a:r>
              <a:rPr sz="896" b="0" i="0">
                <a:latin typeface="SimHei"/>
              </a:rPr>
              <a:t>连续三年担任学院新媒体中心采编运营部</a:t>
            </a:r>
            <a:r>
              <a:rPr sz="1090" b="0" i="0">
                <a:solidFill>
                  <a:srgbClr val="003366"/>
                </a:solidFill>
                <a:latin typeface="SimHei"/>
              </a:rPr>
              <a:t>代表推文（</a:t>
            </a:r>
            <a:r>
              <a:rPr sz="1090" b="0" i="0">
                <a:solidFill>
                  <a:srgbClr val="003366"/>
                </a:solidFill>
                <a:latin typeface="LMSans10-Bold"/>
              </a:rPr>
              <a:t>2024-2025</a:t>
            </a:r>
            <a:r>
              <a:rPr sz="1090" b="0" i="0">
                <a:solidFill>
                  <a:srgbClr val="003366"/>
                </a:solidFill>
                <a:latin typeface="SimHei"/>
              </a:rPr>
              <a:t>）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535103" y="2455864"/>
            <a:ext cx="457200" cy="113873"/>
          </a:xfrm>
          <a:prstGeom prst="rect">
            <a:avLst/>
          </a:prstGeom>
          <a:noFill/>
          <a:ln>
            <a:solidFill>
              <a:srgbClr val="000000"/>
            </a:solidFill>
          </a:ln>
        </p:spPr>
        <p:txBody>
          <a:bodyPr wrap="none" bIns="9144" lIns="9144" rIns="9144" tIns="9144">
            <a:spAutoFit/>
          </a:bodyPr>
          <a:lstStyle/>
          <a:p>
            <a:r>
              <a:rPr sz="896" b="0" i="0">
                <a:latin typeface="SimHei"/>
              </a:rPr>
              <a:t>干事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3107310" y="2356372"/>
            <a:ext cx="2333622" cy="113873"/>
          </a:xfrm>
          <a:prstGeom prst="rect">
            <a:avLst/>
          </a:prstGeom>
          <a:noFill/>
          <a:ln>
            <a:solidFill>
              <a:srgbClr val="000000"/>
            </a:solidFill>
          </a:ln>
        </p:spPr>
        <p:txBody>
          <a:bodyPr wrap="none" bIns="9144" lIns="9144" rIns="9144" tIns="9144">
            <a:spAutoFit/>
          </a:bodyPr>
          <a:lstStyle/>
          <a:p>
            <a:r>
              <a:rPr sz="896" b="0" i="0">
                <a:solidFill>
                  <a:srgbClr val="003366"/>
                </a:solidFill>
                <a:latin typeface="CMSY9"/>
              </a:rPr>
              <a:t>•</a:t>
            </a:r>
            <a:r>
              <a:rPr sz="896" b="0" i="0">
                <a:latin typeface="SimHei"/>
              </a:rPr>
              <a:t>征稿：共绘祖国画卷记录生命之美（</a:t>
            </a:r>
            <a:r>
              <a:rPr sz="896" b="0" i="0">
                <a:latin typeface="LMSans9-Regular"/>
              </a:rPr>
              <a:t>10</a:t>
            </a:r>
            <a:r>
              <a:rPr sz="896" b="0" i="0">
                <a:latin typeface="SimHei"/>
              </a:rPr>
              <a:t>月）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238088" y="2252156"/>
            <a:ext cx="2346733" cy="113873"/>
          </a:xfrm>
          <a:prstGeom prst="rect">
            <a:avLst/>
          </a:prstGeom>
          <a:noFill/>
          <a:ln>
            <a:solidFill>
              <a:srgbClr val="000000"/>
            </a:solidFill>
          </a:ln>
        </p:spPr>
        <p:txBody>
          <a:bodyPr wrap="none" bIns="9144" lIns="9144" rIns="9144" tIns="9144">
            <a:spAutoFit/>
          </a:bodyPr>
          <a:lstStyle/>
          <a:p>
            <a:r>
              <a:rPr sz="896" b="0" i="0">
                <a:solidFill>
                  <a:srgbClr val="003366"/>
                </a:solidFill>
                <a:latin typeface="SimHei"/>
              </a:rPr>
              <a:t>职责</a:t>
            </a:r>
            <a:r>
              <a:rPr sz="896" b="0" i="0">
                <a:latin typeface="SimHei"/>
              </a:rPr>
              <a:t>学院官方微信公众号新媒体推文编辑与发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3107310" y="2152664"/>
            <a:ext cx="1992004" cy="113873"/>
          </a:xfrm>
          <a:prstGeom prst="rect">
            <a:avLst/>
          </a:prstGeom>
          <a:noFill/>
          <a:ln>
            <a:solidFill>
              <a:srgbClr val="000000"/>
            </a:solidFill>
          </a:ln>
        </p:spPr>
        <p:txBody>
          <a:bodyPr wrap="none" bIns="9144" lIns="9144" rIns="9144" tIns="9144">
            <a:spAutoFit/>
          </a:bodyPr>
          <a:lstStyle/>
          <a:p>
            <a:r>
              <a:rPr sz="896" b="0" i="0">
                <a:solidFill>
                  <a:srgbClr val="003366"/>
                </a:solidFill>
                <a:latin typeface="CMSY9"/>
              </a:rPr>
              <a:t>•</a:t>
            </a:r>
            <a:r>
              <a:rPr sz="896" b="0" i="0">
                <a:latin typeface="SimHei"/>
              </a:rPr>
              <a:t>蒋明凯老师荣获青年科技奖（</a:t>
            </a:r>
            <a:r>
              <a:rPr sz="896" b="0" i="0">
                <a:latin typeface="LMSans9-Regular"/>
              </a:rPr>
              <a:t>10</a:t>
            </a:r>
            <a:r>
              <a:rPr sz="896" b="0" i="0">
                <a:latin typeface="SimHei"/>
              </a:rPr>
              <a:t>月）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535103" y="2099058"/>
            <a:ext cx="457200" cy="113873"/>
          </a:xfrm>
          <a:prstGeom prst="rect">
            <a:avLst/>
          </a:prstGeom>
          <a:noFill/>
          <a:ln>
            <a:solidFill>
              <a:srgbClr val="000000"/>
            </a:solidFill>
          </a:ln>
        </p:spPr>
        <p:txBody>
          <a:bodyPr wrap="none" bIns="9144" lIns="9144" rIns="9144" tIns="9144">
            <a:spAutoFit/>
          </a:bodyPr>
          <a:lstStyle/>
          <a:p>
            <a:r>
              <a:rPr sz="896" b="0" i="0">
                <a:latin typeface="SimHei"/>
              </a:rPr>
              <a:t>布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3107310" y="1948956"/>
            <a:ext cx="2391001" cy="113873"/>
          </a:xfrm>
          <a:prstGeom prst="rect">
            <a:avLst/>
          </a:prstGeom>
          <a:noFill/>
          <a:ln>
            <a:solidFill>
              <a:srgbClr val="000000"/>
            </a:solidFill>
          </a:ln>
        </p:spPr>
        <p:txBody>
          <a:bodyPr wrap="none" bIns="9144" lIns="9144" rIns="9144" tIns="9144">
            <a:spAutoFit/>
          </a:bodyPr>
          <a:lstStyle/>
          <a:p>
            <a:r>
              <a:rPr sz="896" b="0" i="0">
                <a:solidFill>
                  <a:srgbClr val="003366"/>
                </a:solidFill>
                <a:latin typeface="CMSY9"/>
              </a:rPr>
              <a:t>•</a:t>
            </a:r>
            <a:r>
              <a:rPr sz="896" b="0" i="0">
                <a:latin typeface="SimHei"/>
              </a:rPr>
              <a:t>《人民日报》报道银杏保护研究团队（</a:t>
            </a:r>
            <a:r>
              <a:rPr sz="896" b="0" i="0">
                <a:latin typeface="LMSans9-Regular"/>
              </a:rPr>
              <a:t>11</a:t>
            </a:r>
            <a:r>
              <a:rPr sz="896" b="0" i="0">
                <a:latin typeface="SimHei"/>
              </a:rPr>
              <a:t>月）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238088" y="1895350"/>
            <a:ext cx="1938723" cy="113873"/>
          </a:xfrm>
          <a:prstGeom prst="rect">
            <a:avLst/>
          </a:prstGeom>
          <a:noFill/>
          <a:ln>
            <a:solidFill>
              <a:srgbClr val="000000"/>
            </a:solidFill>
          </a:ln>
        </p:spPr>
        <p:txBody>
          <a:bodyPr wrap="none" bIns="9144" lIns="9144" rIns="9144" tIns="9144">
            <a:spAutoFit/>
          </a:bodyPr>
          <a:lstStyle/>
          <a:p>
            <a:r>
              <a:rPr sz="896" b="0" i="0">
                <a:solidFill>
                  <a:srgbClr val="003366"/>
                </a:solidFill>
                <a:latin typeface="SimHei"/>
              </a:rPr>
              <a:t>成果</a:t>
            </a:r>
            <a:r>
              <a:rPr sz="896" b="0" i="0">
                <a:latin typeface="LMSans9-Regular"/>
              </a:rPr>
              <a:t>2024.9~25.8</a:t>
            </a:r>
            <a:r>
              <a:rPr sz="896" b="0" i="0">
                <a:latin typeface="SimHei"/>
              </a:rPr>
              <a:t>学年编辑推文</a:t>
            </a:r>
            <a:r>
              <a:rPr sz="896" b="0" i="0">
                <a:latin typeface="LMSans10-Bold"/>
              </a:rPr>
              <a:t>11</a:t>
            </a:r>
            <a:r>
              <a:rPr sz="896" b="0" i="0">
                <a:latin typeface="SimHei"/>
              </a:rPr>
              <a:t>篇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3107310" y="1745248"/>
            <a:ext cx="2105885" cy="113873"/>
          </a:xfrm>
          <a:prstGeom prst="rect">
            <a:avLst/>
          </a:prstGeom>
          <a:noFill/>
          <a:ln>
            <a:solidFill>
              <a:srgbClr val="000000"/>
            </a:solidFill>
          </a:ln>
        </p:spPr>
        <p:txBody>
          <a:bodyPr wrap="none" bIns="9144" lIns="9144" rIns="9144" tIns="9144">
            <a:spAutoFit/>
          </a:bodyPr>
          <a:lstStyle/>
          <a:p>
            <a:r>
              <a:rPr sz="896" b="0" i="0">
                <a:solidFill>
                  <a:srgbClr val="003366"/>
                </a:solidFill>
                <a:latin typeface="CMSY9"/>
              </a:rPr>
              <a:t>•</a:t>
            </a:r>
            <a:r>
              <a:rPr sz="896" b="0" i="0">
                <a:latin typeface="SimHei"/>
              </a:rPr>
              <a:t>生物信息学国际会议征稿启事（</a:t>
            </a:r>
            <a:r>
              <a:rPr sz="896" b="0" i="0">
                <a:latin typeface="LMSans9-Regular"/>
              </a:rPr>
              <a:t>12</a:t>
            </a:r>
            <a:r>
              <a:rPr sz="896" b="0" i="0">
                <a:latin typeface="SimHei"/>
              </a:rPr>
              <a:t>月）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3107310" y="1541540"/>
            <a:ext cx="1409544" cy="113873"/>
          </a:xfrm>
          <a:prstGeom prst="rect">
            <a:avLst/>
          </a:prstGeom>
          <a:noFill/>
          <a:ln>
            <a:solidFill>
              <a:srgbClr val="000000"/>
            </a:solidFill>
          </a:ln>
        </p:spPr>
        <p:txBody>
          <a:bodyPr wrap="none" bIns="9144" lIns="9144" rIns="9144" tIns="9144">
            <a:spAutoFit/>
          </a:bodyPr>
          <a:lstStyle/>
          <a:p>
            <a:r>
              <a:rPr sz="896" b="0" i="0">
                <a:solidFill>
                  <a:srgbClr val="003366"/>
                </a:solidFill>
                <a:latin typeface="CMSY9"/>
              </a:rPr>
              <a:t>•</a:t>
            </a:r>
            <a:r>
              <a:rPr sz="896" b="0" i="0">
                <a:latin typeface="LMSans9-Regular"/>
              </a:rPr>
              <a:t>2025</a:t>
            </a:r>
            <a:r>
              <a:rPr sz="896" b="0" i="0">
                <a:latin typeface="SimHei"/>
              </a:rPr>
              <a:t>年新年贺词（</a:t>
            </a:r>
            <a:r>
              <a:rPr sz="896" b="0" i="0">
                <a:latin typeface="LMSans9-Regular"/>
              </a:rPr>
              <a:t>1</a:t>
            </a:r>
            <a:r>
              <a:rPr sz="896" b="0" i="0">
                <a:latin typeface="SimHei"/>
              </a:rPr>
              <a:t>月）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3107310" y="1337832"/>
            <a:ext cx="2275100" cy="113873"/>
          </a:xfrm>
          <a:prstGeom prst="rect">
            <a:avLst/>
          </a:prstGeom>
          <a:noFill/>
          <a:ln>
            <a:solidFill>
              <a:srgbClr val="000000"/>
            </a:solidFill>
          </a:ln>
        </p:spPr>
        <p:txBody>
          <a:bodyPr wrap="none" bIns="9144" lIns="9144" rIns="9144" tIns="9144">
            <a:spAutoFit/>
          </a:bodyPr>
          <a:lstStyle/>
          <a:p>
            <a:r>
              <a:rPr sz="896" b="0" i="0">
                <a:solidFill>
                  <a:srgbClr val="003366"/>
                </a:solidFill>
                <a:latin typeface="CMSY9"/>
              </a:rPr>
              <a:t>•</a:t>
            </a:r>
            <a:r>
              <a:rPr sz="896" b="0" i="0">
                <a:latin typeface="SimHei"/>
              </a:rPr>
              <a:t>年度盘点：浙大官微里的生科故事（</a:t>
            </a:r>
            <a:r>
              <a:rPr sz="896" b="0" i="0">
                <a:latin typeface="LMSans9-Regular"/>
              </a:rPr>
              <a:t>1</a:t>
            </a:r>
            <a:r>
              <a:rPr sz="896" b="0" i="0">
                <a:latin typeface="SimHei"/>
              </a:rPr>
              <a:t>月）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3110409" y="1117789"/>
            <a:ext cx="831273" cy="138545"/>
          </a:xfrm>
          <a:prstGeom prst="rect">
            <a:avLst/>
          </a:prstGeom>
          <a:noFill/>
          <a:ln>
            <a:solidFill>
              <a:srgbClr val="000000"/>
            </a:solidFill>
          </a:ln>
        </p:spPr>
        <p:txBody>
          <a:bodyPr wrap="none" bIns="9144" lIns="9144" rIns="9144" tIns="9144">
            <a:spAutoFit/>
          </a:bodyPr>
          <a:lstStyle/>
          <a:p>
            <a:r>
              <a:rPr sz="1090" b="0" i="0">
                <a:solidFill>
                  <a:srgbClr val="003366"/>
                </a:solidFill>
                <a:latin typeface="SimHei"/>
              </a:rPr>
              <a:t>其他劳育表现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3107310" y="887770"/>
            <a:ext cx="2405252" cy="113873"/>
          </a:xfrm>
          <a:prstGeom prst="rect">
            <a:avLst/>
          </a:prstGeom>
          <a:noFill/>
          <a:ln>
            <a:solidFill>
              <a:srgbClr val="000000"/>
            </a:solidFill>
          </a:ln>
        </p:spPr>
        <p:txBody>
          <a:bodyPr wrap="none" bIns="9144" lIns="9144" rIns="9144" tIns="9144">
            <a:spAutoFit/>
          </a:bodyPr>
          <a:lstStyle/>
          <a:p>
            <a:r>
              <a:rPr sz="896" b="0" i="0">
                <a:solidFill>
                  <a:srgbClr val="003366"/>
                </a:solidFill>
                <a:latin typeface="CMSY9"/>
              </a:rPr>
              <a:t>•</a:t>
            </a:r>
            <a:r>
              <a:rPr sz="896" b="0" i="0">
                <a:latin typeface="SimHei"/>
              </a:rPr>
              <a:t>担任陈铭教授开设的《生物信息学》课程周如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3235097" y="741390"/>
            <a:ext cx="910986" cy="113873"/>
          </a:xfrm>
          <a:prstGeom prst="rect">
            <a:avLst/>
          </a:prstGeom>
          <a:noFill/>
          <a:ln>
            <a:solidFill>
              <a:srgbClr val="000000"/>
            </a:solidFill>
          </a:ln>
        </p:spPr>
        <p:txBody>
          <a:bodyPr wrap="none" bIns="9144" lIns="9144" rIns="9144" tIns="9144">
            <a:spAutoFit/>
          </a:bodyPr>
          <a:lstStyle/>
          <a:p>
            <a:r>
              <a:rPr sz="896" b="0" i="0">
                <a:latin typeface="SimHei"/>
              </a:rPr>
              <a:t>鸿老师部分的助教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3107310" y="530963"/>
            <a:ext cx="2375877" cy="113873"/>
          </a:xfrm>
          <a:prstGeom prst="rect">
            <a:avLst/>
          </a:prstGeom>
          <a:noFill/>
          <a:ln>
            <a:solidFill>
              <a:srgbClr val="000000"/>
            </a:solidFill>
          </a:ln>
        </p:spPr>
        <p:txBody>
          <a:bodyPr wrap="none" bIns="9144" lIns="9144" rIns="9144" tIns="9144">
            <a:spAutoFit/>
          </a:bodyPr>
          <a:lstStyle/>
          <a:p>
            <a:r>
              <a:rPr sz="896" b="0" i="0">
                <a:solidFill>
                  <a:srgbClr val="003366"/>
                </a:solidFill>
                <a:latin typeface="CMSY9"/>
              </a:rPr>
              <a:t>•</a:t>
            </a:r>
            <a:r>
              <a:rPr sz="896" b="0" i="0">
                <a:latin typeface="SimHei"/>
              </a:rPr>
              <a:t>参加</a:t>
            </a:r>
            <a:r>
              <a:rPr sz="896" b="0" i="0">
                <a:latin typeface="LMSans9-Regular"/>
              </a:rPr>
              <a:t>2025</a:t>
            </a:r>
            <a:r>
              <a:rPr sz="896" b="0" i="0">
                <a:latin typeface="SimHei"/>
              </a:rPr>
              <a:t>年“生涯启航”农夫山泉公司参观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3235097" y="384583"/>
            <a:ext cx="457200" cy="113873"/>
          </a:xfrm>
          <a:prstGeom prst="rect">
            <a:avLst/>
          </a:prstGeom>
          <a:noFill/>
          <a:ln>
            <a:solidFill>
              <a:srgbClr val="000000"/>
            </a:solidFill>
          </a:ln>
        </p:spPr>
        <p:txBody>
          <a:bodyPr wrap="none" bIns="9144" lIns="9144" rIns="9144" tIns="9144">
            <a:spAutoFit/>
          </a:bodyPr>
          <a:lstStyle/>
          <a:p>
            <a:r>
              <a:rPr sz="896" b="0" i="0">
                <a:latin typeface="SimHei"/>
              </a:rPr>
              <a:t>调研活动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5537836" y="105473"/>
            <a:ext cx="457200" cy="91440"/>
          </a:xfrm>
          <a:prstGeom prst="rect">
            <a:avLst/>
          </a:prstGeom>
          <a:noFill/>
          <a:ln>
            <a:solidFill>
              <a:srgbClr val="000000"/>
            </a:solidFill>
          </a:ln>
        </p:spPr>
        <p:txBody>
          <a:bodyPr wrap="none" bIns="9144" lIns="9144" rIns="9144" tIns="9144">
            <a:spAutoFit/>
          </a:bodyPr>
          <a:lstStyle/>
          <a:p>
            <a:r>
              <a:rPr sz="597" b="0" i="0">
                <a:solidFill>
                  <a:srgbClr val="003366"/>
                </a:solidFill>
                <a:latin typeface="LMSans8-Regular"/>
              </a:rPr>
              <a:t>7 / 8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301270" y="44863"/>
            <a:ext cx="2277465" cy="151830"/>
          </a:xfrm>
          <a:prstGeom prst="rect">
            <a:avLst/>
          </a:prstGeom>
          <a:noFill/>
          <a:ln>
            <a:solidFill>
              <a:srgbClr val="000000"/>
            </a:solidFill>
          </a:ln>
        </p:spPr>
        <p:txBody>
          <a:bodyPr wrap="none" bIns="9144" lIns="9144" rIns="9144" tIns="9144">
            <a:spAutoFit/>
          </a:bodyPr>
          <a:lstStyle/>
          <a:p>
            <a:r>
              <a:rPr sz="1195" b="0" i="0">
                <a:solidFill>
                  <a:srgbClr val="2ECC71"/>
                </a:solidFill>
                <a:latin typeface="SimHei"/>
              </a:rPr>
              <a:t>服务中展现专业素养</a:t>
            </a:r>
            <a:r>
              <a:rPr sz="1195" b="0" i="0">
                <a:solidFill>
                  <a:srgbClr val="2ECC71"/>
                </a:solidFill>
                <a:latin typeface="SimHei"/>
              </a:rPr>
              <a:t>提升个人价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5759958" cy="3240023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542531" y="3116751"/>
            <a:ext cx="2429296" cy="151831"/>
          </a:xfrm>
          <a:prstGeom prst="rect">
            <a:avLst/>
          </a:prstGeom>
          <a:noFill/>
          <a:ln>
            <a:solidFill>
              <a:srgbClr val="000000"/>
            </a:solidFill>
          </a:ln>
        </p:spPr>
        <p:txBody>
          <a:bodyPr wrap="none" bIns="9144" lIns="9144" rIns="9144" tIns="9144">
            <a:spAutoFit/>
          </a:bodyPr>
          <a:lstStyle/>
          <a:p>
            <a:r>
              <a:rPr sz="1195" b="0" i="0">
                <a:solidFill>
                  <a:srgbClr val="003366"/>
                </a:solidFill>
                <a:latin typeface="SimHei"/>
              </a:rPr>
              <a:t>综合素质：体育运动展现研究生风采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3463190" y="2636646"/>
            <a:ext cx="1108364" cy="138545"/>
          </a:xfrm>
          <a:prstGeom prst="rect">
            <a:avLst/>
          </a:prstGeom>
          <a:noFill/>
          <a:ln>
            <a:solidFill>
              <a:srgbClr val="000000"/>
            </a:solidFill>
          </a:ln>
        </p:spPr>
        <p:txBody>
          <a:bodyPr wrap="none" bIns="9144" lIns="9144" rIns="9144" tIns="9144">
            <a:spAutoFit/>
          </a:bodyPr>
          <a:lstStyle/>
          <a:p>
            <a:r>
              <a:rPr sz="1090" b="0" i="0">
                <a:solidFill>
                  <a:srgbClr val="003366"/>
                </a:solidFill>
                <a:latin typeface="SimHei"/>
              </a:rPr>
              <a:t>体育团队主要成绩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2949246" y="2375829"/>
            <a:ext cx="2346731" cy="113873"/>
          </a:xfrm>
          <a:prstGeom prst="rect">
            <a:avLst/>
          </a:prstGeom>
          <a:noFill/>
          <a:ln>
            <a:solidFill>
              <a:srgbClr val="000000"/>
            </a:solidFill>
          </a:ln>
        </p:spPr>
        <p:txBody>
          <a:bodyPr wrap="none" bIns="9144" lIns="9144" rIns="9144" tIns="9144">
            <a:spAutoFit/>
          </a:bodyPr>
          <a:lstStyle/>
          <a:p>
            <a:r>
              <a:rPr sz="896" b="0" i="0">
                <a:solidFill>
                  <a:srgbClr val="003366"/>
                </a:solidFill>
                <a:latin typeface="SimHei"/>
              </a:rPr>
              <a:t>学院飞盘队</a:t>
            </a:r>
            <a:r>
              <a:rPr sz="896" b="0" i="0">
                <a:latin typeface="SimHei"/>
              </a:rPr>
              <a:t>学院飞盘队主力队员，参加“三好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3587878" y="2222743"/>
            <a:ext cx="911100" cy="113873"/>
          </a:xfrm>
          <a:prstGeom prst="rect">
            <a:avLst/>
          </a:prstGeom>
          <a:noFill/>
          <a:ln>
            <a:solidFill>
              <a:srgbClr val="000000"/>
            </a:solidFill>
          </a:ln>
        </p:spPr>
        <p:txBody>
          <a:bodyPr wrap="none" bIns="9144" lIns="9144" rIns="9144" tIns="9144">
            <a:spAutoFit/>
          </a:bodyPr>
          <a:lstStyle/>
          <a:p>
            <a:r>
              <a:rPr sz="896" b="0" i="0">
                <a:latin typeface="SimHei"/>
              </a:rPr>
              <a:t>杯”、“学院杯”等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2949246" y="2019035"/>
            <a:ext cx="2232858" cy="113873"/>
          </a:xfrm>
          <a:prstGeom prst="rect">
            <a:avLst/>
          </a:prstGeom>
          <a:noFill/>
          <a:ln>
            <a:solidFill>
              <a:srgbClr val="000000"/>
            </a:solidFill>
          </a:ln>
        </p:spPr>
        <p:txBody>
          <a:bodyPr wrap="none" bIns="9144" lIns="9144" rIns="9144" tIns="9144">
            <a:spAutoFit/>
          </a:bodyPr>
          <a:lstStyle/>
          <a:p>
            <a:r>
              <a:rPr sz="896" b="0" i="0">
                <a:solidFill>
                  <a:srgbClr val="003366"/>
                </a:solidFill>
                <a:latin typeface="SimHei"/>
              </a:rPr>
              <a:t>学院足球队</a:t>
            </a:r>
            <a:r>
              <a:rPr sz="896" b="0" i="0">
                <a:latin typeface="SimHei"/>
              </a:rPr>
              <a:t>新加入学院足球队，参加“三好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3587878" y="1865937"/>
            <a:ext cx="1480466" cy="113873"/>
          </a:xfrm>
          <a:prstGeom prst="rect">
            <a:avLst/>
          </a:prstGeom>
          <a:noFill/>
          <a:ln>
            <a:solidFill>
              <a:srgbClr val="000000"/>
            </a:solidFill>
          </a:ln>
        </p:spPr>
        <p:txBody>
          <a:bodyPr wrap="none" bIns="9144" lIns="9144" rIns="9144" tIns="9144">
            <a:spAutoFit/>
          </a:bodyPr>
          <a:lstStyle/>
          <a:p>
            <a:r>
              <a:rPr sz="896" b="0" i="0">
                <a:latin typeface="SimHei"/>
              </a:rPr>
              <a:t>杯”、“生科杯”五人制足球赛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2835365" y="1662229"/>
            <a:ext cx="1891245" cy="113873"/>
          </a:xfrm>
          <a:prstGeom prst="rect">
            <a:avLst/>
          </a:prstGeom>
          <a:noFill/>
          <a:ln>
            <a:solidFill>
              <a:srgbClr val="000000"/>
            </a:solidFill>
          </a:ln>
        </p:spPr>
        <p:txBody>
          <a:bodyPr wrap="none" bIns="9144" lIns="9144" rIns="9144" tIns="9144">
            <a:spAutoFit/>
          </a:bodyPr>
          <a:lstStyle/>
          <a:p>
            <a:r>
              <a:rPr sz="896" b="0" i="0">
                <a:solidFill>
                  <a:srgbClr val="003366"/>
                </a:solidFill>
                <a:latin typeface="SimHei"/>
              </a:rPr>
              <a:t>学院乒乓球队</a:t>
            </a:r>
            <a:r>
              <a:rPr sz="896" b="0" i="0">
                <a:latin typeface="SimHei"/>
              </a:rPr>
              <a:t>参加“三好杯”团体赛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3063114" y="1458521"/>
            <a:ext cx="2005116" cy="113873"/>
          </a:xfrm>
          <a:prstGeom prst="rect">
            <a:avLst/>
          </a:prstGeom>
          <a:noFill/>
          <a:ln>
            <a:solidFill>
              <a:srgbClr val="000000"/>
            </a:solidFill>
          </a:ln>
        </p:spPr>
        <p:txBody>
          <a:bodyPr wrap="none" bIns="9144" lIns="9144" rIns="9144" tIns="9144">
            <a:spAutoFit/>
          </a:bodyPr>
          <a:lstStyle/>
          <a:p>
            <a:r>
              <a:rPr sz="896" b="0" i="0">
                <a:solidFill>
                  <a:srgbClr val="003366"/>
                </a:solidFill>
                <a:latin typeface="SimHei"/>
              </a:rPr>
              <a:t>竞技成绩</a:t>
            </a:r>
            <a:r>
              <a:rPr sz="896" b="0" i="0">
                <a:latin typeface="SimHei"/>
              </a:rPr>
              <a:t>积极参加日常训练和团建活动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3463190" y="1160855"/>
            <a:ext cx="1246909" cy="138545"/>
          </a:xfrm>
          <a:prstGeom prst="rect">
            <a:avLst/>
          </a:prstGeom>
          <a:noFill/>
          <a:ln>
            <a:solidFill>
              <a:srgbClr val="000000"/>
            </a:solidFill>
          </a:ln>
        </p:spPr>
        <p:txBody>
          <a:bodyPr wrap="none" bIns="9144" lIns="9144" rIns="9144" tIns="9144">
            <a:spAutoFit/>
          </a:bodyPr>
          <a:lstStyle/>
          <a:p>
            <a:r>
              <a:rPr sz="1090" b="0" i="0">
                <a:latin typeface="SimHei"/>
              </a:rPr>
              <a:t>体育精神与团队意识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3460091" y="824054"/>
            <a:ext cx="1494266" cy="113873"/>
          </a:xfrm>
          <a:prstGeom prst="rect">
            <a:avLst/>
          </a:prstGeom>
          <a:noFill/>
          <a:ln>
            <a:solidFill>
              <a:srgbClr val="000000"/>
            </a:solidFill>
          </a:ln>
        </p:spPr>
        <p:txBody>
          <a:bodyPr wrap="none" bIns="9144" lIns="9144" rIns="9144" tIns="9144">
            <a:spAutoFit/>
          </a:bodyPr>
          <a:lstStyle/>
          <a:p>
            <a:r>
              <a:rPr sz="896" b="0" i="0">
                <a:solidFill>
                  <a:srgbClr val="003366"/>
                </a:solidFill>
                <a:latin typeface="CMSY9"/>
              </a:rPr>
              <a:t>•</a:t>
            </a:r>
            <a:r>
              <a:rPr sz="896" b="0" i="0">
                <a:latin typeface="SimHei"/>
              </a:rPr>
              <a:t>校园周边与风景区骑行习惯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3460091" y="620346"/>
            <a:ext cx="1608140" cy="113873"/>
          </a:xfrm>
          <a:prstGeom prst="rect">
            <a:avLst/>
          </a:prstGeom>
          <a:noFill/>
          <a:ln>
            <a:solidFill>
              <a:srgbClr val="000000"/>
            </a:solidFill>
          </a:ln>
        </p:spPr>
        <p:txBody>
          <a:bodyPr wrap="none" bIns="9144" lIns="9144" rIns="9144" tIns="9144">
            <a:spAutoFit/>
          </a:bodyPr>
          <a:lstStyle/>
          <a:p>
            <a:r>
              <a:rPr sz="896" b="0" i="0">
                <a:solidFill>
                  <a:srgbClr val="003366"/>
                </a:solidFill>
                <a:latin typeface="CMSY9"/>
              </a:rPr>
              <a:t>•</a:t>
            </a:r>
            <a:r>
              <a:rPr sz="896" b="0" i="0">
                <a:latin typeface="SimHei"/>
              </a:rPr>
              <a:t>为院系争光，展现研究生风采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3460091" y="416651"/>
            <a:ext cx="1380393" cy="113873"/>
          </a:xfrm>
          <a:prstGeom prst="rect">
            <a:avLst/>
          </a:prstGeom>
          <a:noFill/>
          <a:ln>
            <a:solidFill>
              <a:srgbClr val="000000"/>
            </a:solidFill>
          </a:ln>
        </p:spPr>
        <p:txBody>
          <a:bodyPr wrap="none" bIns="9144" lIns="9144" rIns="9144" tIns="9144">
            <a:spAutoFit/>
          </a:bodyPr>
          <a:lstStyle/>
          <a:p>
            <a:r>
              <a:rPr sz="896" b="0" i="0">
                <a:solidFill>
                  <a:srgbClr val="003366"/>
                </a:solidFill>
                <a:latin typeface="CMSY9"/>
              </a:rPr>
              <a:t>•</a:t>
            </a:r>
            <a:r>
              <a:rPr sz="896" b="0" i="0">
                <a:latin typeface="SimHei"/>
              </a:rPr>
              <a:t>以强健体魄支撑科研工作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159" y="346526"/>
            <a:ext cx="1366479" cy="151831"/>
          </a:xfrm>
          <a:prstGeom prst="rect">
            <a:avLst/>
          </a:prstGeom>
          <a:noFill/>
          <a:ln>
            <a:solidFill>
              <a:srgbClr val="000000"/>
            </a:solidFill>
          </a:ln>
        </p:spPr>
        <p:txBody>
          <a:bodyPr wrap="none" bIns="9144" lIns="9144" rIns="9144" tIns="9144">
            <a:spAutoFit/>
          </a:bodyPr>
          <a:lstStyle/>
          <a:p>
            <a:r>
              <a:rPr sz="1195" b="0" i="0">
                <a:solidFill>
                  <a:srgbClr val="2ECC71"/>
                </a:solidFill>
                <a:latin typeface="SimHei"/>
              </a:rPr>
              <a:t>强身健体、砥砺意志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753759" y="157245"/>
            <a:ext cx="1821972" cy="151831"/>
          </a:xfrm>
          <a:prstGeom prst="rect">
            <a:avLst/>
          </a:prstGeom>
          <a:noFill/>
          <a:ln>
            <a:solidFill>
              <a:srgbClr val="000000"/>
            </a:solidFill>
          </a:ln>
        </p:spPr>
        <p:txBody>
          <a:bodyPr wrap="none" bIns="9144" lIns="9144" rIns="9144" tIns="9144">
            <a:spAutoFit/>
          </a:bodyPr>
          <a:lstStyle/>
          <a:p>
            <a:r>
              <a:rPr sz="1195" b="0" i="0">
                <a:solidFill>
                  <a:srgbClr val="2ECC71"/>
                </a:solidFill>
                <a:latin typeface="SimHei"/>
              </a:rPr>
              <a:t>以体育精神支撑科研梦想！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5537836" y="105473"/>
            <a:ext cx="457200" cy="91440"/>
          </a:xfrm>
          <a:prstGeom prst="rect">
            <a:avLst/>
          </a:prstGeom>
          <a:noFill/>
          <a:ln>
            <a:solidFill>
              <a:srgbClr val="000000"/>
            </a:solidFill>
          </a:ln>
        </p:spPr>
        <p:txBody>
          <a:bodyPr wrap="none" bIns="9144" lIns="9144" rIns="9144" tIns="9144">
            <a:spAutoFit/>
          </a:bodyPr>
          <a:lstStyle/>
          <a:p>
            <a:r>
              <a:rPr sz="597" b="0" i="0">
                <a:solidFill>
                  <a:srgbClr val="003366"/>
                </a:solidFill>
                <a:latin typeface="LMSans8-Regular"/>
              </a:rPr>
              <a:t>8 / 8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